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60" r:id="rId5"/>
    <p:sldId id="261" r:id="rId6"/>
    <p:sldId id="262" r:id="rId7"/>
    <p:sldId id="264" r:id="rId8"/>
    <p:sldId id="265" r:id="rId9"/>
    <p:sldId id="267" r:id="rId10"/>
    <p:sldId id="269" r:id="rId11"/>
    <p:sldId id="270" r:id="rId12"/>
    <p:sldId id="259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4" r:id="rId22"/>
    <p:sldId id="280" r:id="rId23"/>
    <p:sldId id="281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2TTLjvx8GyhcuPNXWxxvzD9OD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dbb258ee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0dbb258ee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f74ff47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f74ff47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ccc380c1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0ccc380c1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ee990b1d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0ee990b1d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da3354e9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0da3354e9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ee990b1d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10ee990b1d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ee990b1d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0ee990b1d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ccc380c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0ccc380c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dbb258ee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dbb258ee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ab7f87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0ab7f873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dbb258ee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0dbb258ee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c0ca4e1b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0c0ca4e1b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b7f8739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0ab7f8739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7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8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4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4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sciencing.com/read-digital-barometer-4928057.html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aufort_sca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Tropical_Storm_Ana_(2022)" TargetMode="Externa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hyperlink" Target="http://www.linkedin.com/in/sapir-daga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RotemBT/Storms" TargetMode="External"/><Relationship Id="rId5" Type="http://schemas.openxmlformats.org/officeDocument/2006/relationships/hyperlink" Target="https://www.linkedin.com/in/rotembentulila-software-developer/" TargetMode="Externa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www.wunderground.com/hurricane/archive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underground.com/hurricane/archive/AL/2021/Hurricane-Claudette/2021166N20265" TargetMode="External"/><Relationship Id="rId5" Type="http://schemas.openxmlformats.org/officeDocument/2006/relationships/hyperlink" Target="https://www.wunderground.com/hurricane/archive/AL/2021/Hurricane-Bill/2021165N31281" TargetMode="External"/><Relationship Id="rId4" Type="http://schemas.openxmlformats.org/officeDocument/2006/relationships/hyperlink" Target="https://www.wunderground.com/hurricane/archive/AL/2021/Hurricane-Ana/2021139N303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type="ctrTitle"/>
          </p:nvPr>
        </p:nvSpPr>
        <p:spPr>
          <a:xfrm>
            <a:off x="-224987" y="453839"/>
            <a:ext cx="92082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000" b="1">
                <a:solidFill>
                  <a:srgbClr val="104262"/>
                </a:solidFill>
              </a:rPr>
              <a:t>STORMS OVER THE WORLD </a:t>
            </a:r>
            <a:endParaRPr sz="4000" b="1">
              <a:solidFill>
                <a:srgbClr val="104262"/>
              </a:solidFill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-225028" y="1277069"/>
            <a:ext cx="92082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2400" b="1" i="0" strike="noStrike" cap="none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r>
              <a:rPr lang="en" sz="2400" b="1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SCIENCE </a:t>
            </a:r>
            <a:r>
              <a:rPr lang="en" sz="2400" b="1" i="0" strike="noStrike" cap="none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AND MACHINE LEARNING</a:t>
            </a:r>
            <a:br>
              <a:rPr lang="en" sz="2400" b="1" i="0" strike="noStrike" cap="none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400" b="1" i="0" strike="noStrike" cap="none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rgbClr val="10426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2300" b="1" i="0" u="none" strike="noStrike" cap="none">
                <a:solidFill>
                  <a:srgbClr val="0070C0"/>
                </a:solidFill>
                <a:latin typeface="Raleway"/>
                <a:ea typeface="Raleway"/>
                <a:cs typeface="Raleway"/>
                <a:sym typeface="Raleway"/>
              </a:rPr>
              <a:t>FINAL PROJECT</a:t>
            </a:r>
            <a:endParaRPr sz="1300">
              <a:solidFill>
                <a:srgbClr val="0070C0"/>
              </a:solidFill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00013" y="4218138"/>
            <a:ext cx="80223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1800" b="1">
                <a:solidFill>
                  <a:srgbClr val="186393"/>
                </a:solidFill>
                <a:latin typeface="Raleway"/>
                <a:ea typeface="Raleway"/>
                <a:cs typeface="Raleway"/>
                <a:sym typeface="Raleway"/>
              </a:rPr>
              <a:t>SAPIR DAGA</a:t>
            </a:r>
            <a:endParaRPr sz="1800" b="1">
              <a:solidFill>
                <a:srgbClr val="18639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r>
              <a:rPr lang="en" sz="1800" b="1" i="0" u="none" strike="noStrike" cap="none">
                <a:solidFill>
                  <a:srgbClr val="186393"/>
                </a:solidFill>
                <a:latin typeface="Raleway"/>
                <a:ea typeface="Raleway"/>
                <a:cs typeface="Raleway"/>
                <a:sym typeface="Raleway"/>
              </a:rPr>
              <a:t>ROTEM BEN-TULILA</a:t>
            </a:r>
            <a:endParaRPr>
              <a:solidFill>
                <a:srgbClr val="18639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B229CA-4AF5-4762-A47D-0B3F8724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63" y="2708649"/>
            <a:ext cx="3087417" cy="23155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>
            <a:spLocks noGrp="1"/>
          </p:cNvSpPr>
          <p:nvPr>
            <p:ph type="title"/>
          </p:nvPr>
        </p:nvSpPr>
        <p:spPr>
          <a:xfrm>
            <a:off x="46875" y="42263"/>
            <a:ext cx="80790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 dirty="0">
                <a:solidFill>
                  <a:srgbClr val="104262"/>
                </a:solidFill>
              </a:rPr>
              <a:t>Handling with Missing Values </a:t>
            </a:r>
            <a:endParaRPr b="1" dirty="0">
              <a:solidFill>
                <a:srgbClr val="104262"/>
              </a:solidFill>
            </a:endParaRPr>
          </a:p>
        </p:txBody>
      </p:sp>
      <p:sp>
        <p:nvSpPr>
          <p:cNvPr id="239" name="Google Shape;239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40" name="Google Shape;2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602" y="1496149"/>
            <a:ext cx="2295800" cy="25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25" y="688325"/>
            <a:ext cx="2295800" cy="25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/>
          <p:nvPr/>
        </p:nvSpPr>
        <p:spPr>
          <a:xfrm>
            <a:off x="264278" y="1929015"/>
            <a:ext cx="1441500" cy="1408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243;p6"/>
          <p:cNvCxnSpPr/>
          <p:nvPr/>
        </p:nvCxnSpPr>
        <p:spPr>
          <a:xfrm>
            <a:off x="1606200" y="2970120"/>
            <a:ext cx="1190400" cy="58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6"/>
          <p:cNvSpPr txBox="1"/>
          <p:nvPr/>
        </p:nvSpPr>
        <p:spPr>
          <a:xfrm>
            <a:off x="2585925" y="837788"/>
            <a:ext cx="622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Cells that had record in ‘air_pressure’ and NaN in ‘wind_power’ - we put value that calculate by formula to convert air pressure to wind power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5290423" y="1612588"/>
            <a:ext cx="34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formula is specific to Pacific Ocean: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4173875" y="4137525"/>
            <a:ext cx="50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https://sciencing.com/read-digital-barometer-4928057.html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2275" y="2041331"/>
            <a:ext cx="4007001" cy="2067669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143;p5">
            <a:extLst>
              <a:ext uri="{FF2B5EF4-FFF2-40B4-BE49-F238E27FC236}">
                <a16:creationId xmlns:a16="http://schemas.microsoft.com/office/drawing/2014/main" id="{5AEA6BC9-238F-4088-98C6-AC2071EBA677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44;p5">
            <a:extLst>
              <a:ext uri="{FF2B5EF4-FFF2-40B4-BE49-F238E27FC236}">
                <a16:creationId xmlns:a16="http://schemas.microsoft.com/office/drawing/2014/main" id="{C4CB6DB1-855B-4CE6-B0B5-2E9E16E4881F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45;p5">
            <a:extLst>
              <a:ext uri="{FF2B5EF4-FFF2-40B4-BE49-F238E27FC236}">
                <a16:creationId xmlns:a16="http://schemas.microsoft.com/office/drawing/2014/main" id="{018EDEDC-7A21-4E7D-B50A-1E17115C0BC9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6;p5">
            <a:extLst>
              <a:ext uri="{FF2B5EF4-FFF2-40B4-BE49-F238E27FC236}">
                <a16:creationId xmlns:a16="http://schemas.microsoft.com/office/drawing/2014/main" id="{C871A43C-84E8-4528-9BCD-4BF712352AD7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1" name="Google Shape;147;p5">
            <a:extLst>
              <a:ext uri="{FF2B5EF4-FFF2-40B4-BE49-F238E27FC236}">
                <a16:creationId xmlns:a16="http://schemas.microsoft.com/office/drawing/2014/main" id="{A6E646C4-39BA-41F4-A27C-8CE7F6FA038D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dbb258eeb_0_30"/>
          <p:cNvSpPr txBox="1">
            <a:spLocks noGrp="1"/>
          </p:cNvSpPr>
          <p:nvPr>
            <p:ph type="title"/>
          </p:nvPr>
        </p:nvSpPr>
        <p:spPr>
          <a:xfrm>
            <a:off x="125012" y="138564"/>
            <a:ext cx="80790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 dirty="0">
                <a:solidFill>
                  <a:srgbClr val="104262"/>
                </a:solidFill>
              </a:rPr>
              <a:t>Handling with Missing Values</a:t>
            </a:r>
            <a:endParaRPr b="1" dirty="0">
              <a:solidFill>
                <a:srgbClr val="104262"/>
              </a:solidFill>
            </a:endParaRPr>
          </a:p>
        </p:txBody>
      </p:sp>
      <p:sp>
        <p:nvSpPr>
          <p:cNvPr id="258" name="Google Shape;258;g10dbb258eeb_0_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9" name="Google Shape;259;g10dbb258eeb_0_30"/>
          <p:cNvSpPr txBox="1"/>
          <p:nvPr/>
        </p:nvSpPr>
        <p:spPr>
          <a:xfrm>
            <a:off x="292775" y="871963"/>
            <a:ext cx="622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For other Oceans with cells that had record in ‘air_pressure’ and NaN in ‘wind_power’ - we calculate the median for storms in the same oceans and air pressure because wind power dependent on air pressure.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0" name="Google Shape;260;g10dbb258ee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38" y="1812900"/>
            <a:ext cx="6734175" cy="1790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43;p5">
            <a:extLst>
              <a:ext uri="{FF2B5EF4-FFF2-40B4-BE49-F238E27FC236}">
                <a16:creationId xmlns:a16="http://schemas.microsoft.com/office/drawing/2014/main" id="{83D05513-8564-440F-99A5-5C0668FD5F66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44;p5">
            <a:extLst>
              <a:ext uri="{FF2B5EF4-FFF2-40B4-BE49-F238E27FC236}">
                <a16:creationId xmlns:a16="http://schemas.microsoft.com/office/drawing/2014/main" id="{9B42D9D5-E1F9-4E4D-B844-33E1204BC7DA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Google Shape;145;p5">
            <a:extLst>
              <a:ext uri="{FF2B5EF4-FFF2-40B4-BE49-F238E27FC236}">
                <a16:creationId xmlns:a16="http://schemas.microsoft.com/office/drawing/2014/main" id="{9F8FC33F-62CD-49E9-80E5-6AA3E7A379DA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6;p5">
            <a:extLst>
              <a:ext uri="{FF2B5EF4-FFF2-40B4-BE49-F238E27FC236}">
                <a16:creationId xmlns:a16="http://schemas.microsoft.com/office/drawing/2014/main" id="{73D36AAC-BC31-435F-A9EA-5F7613126EB9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5" name="Google Shape;147;p5">
            <a:extLst>
              <a:ext uri="{FF2B5EF4-FFF2-40B4-BE49-F238E27FC236}">
                <a16:creationId xmlns:a16="http://schemas.microsoft.com/office/drawing/2014/main" id="{A5CCFF5C-377D-49E7-AF1F-5BD267FA8EC4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8146D14-4CB1-4FCA-88E5-64A162FA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813" y="151834"/>
            <a:ext cx="1997878" cy="15067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f74ff4761_0_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3" name="Google Shape;103;g10f74ff4761_0_21"/>
          <p:cNvSpPr txBox="1"/>
          <p:nvPr/>
        </p:nvSpPr>
        <p:spPr>
          <a:xfrm>
            <a:off x="5072994" y="592222"/>
            <a:ext cx="340758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It is a way of estimating the wind strength according to the appearance of the sea.</a:t>
            </a:r>
            <a:endParaRPr dirty="0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It is the most widely used system to measure wind speed today.</a:t>
            </a:r>
            <a:endParaRPr dirty="0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B607C15-68BD-424E-B36C-2D063943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162656"/>
            <a:ext cx="4722019" cy="4690434"/>
          </a:xfrm>
          <a:prstGeom prst="rect">
            <a:avLst/>
          </a:prstGeom>
        </p:spPr>
      </p:pic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8DA8CE7-1D81-4B60-9BEE-600D603C2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2994" y="1979236"/>
            <a:ext cx="3736232" cy="2271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ccc380c1c_0_16"/>
          <p:cNvSpPr txBox="1">
            <a:spLocks noGrp="1"/>
          </p:cNvSpPr>
          <p:nvPr>
            <p:ph type="title"/>
          </p:nvPr>
        </p:nvSpPr>
        <p:spPr>
          <a:xfrm>
            <a:off x="105393" y="85068"/>
            <a:ext cx="7628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 dirty="0">
                <a:solidFill>
                  <a:srgbClr val="104262"/>
                </a:solidFill>
              </a:rPr>
              <a:t>Our DataFrame</a:t>
            </a:r>
            <a:endParaRPr b="1" dirty="0">
              <a:solidFill>
                <a:srgbClr val="104262"/>
              </a:solidFill>
            </a:endParaRPr>
          </a:p>
        </p:txBody>
      </p:sp>
      <p:sp>
        <p:nvSpPr>
          <p:cNvPr id="231" name="Google Shape;231;g10ccc380c1c_0_1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3" name="Google Shape;233;g10ccc380c1c_0_16"/>
          <p:cNvSpPr txBox="1"/>
          <p:nvPr/>
        </p:nvSpPr>
        <p:spPr>
          <a:xfrm>
            <a:off x="173250" y="4057932"/>
            <a:ext cx="87975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Since ~1950 there is almost no table with records in each ocean - so we decided don't pull the data because of the number of requests that cause the block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2021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AE00069-CE30-48F6-9CB0-9854C50F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0" y="860468"/>
            <a:ext cx="7239363" cy="3194805"/>
          </a:xfrm>
          <a:prstGeom prst="rect">
            <a:avLst/>
          </a:prstGeom>
        </p:spPr>
      </p:pic>
      <p:sp>
        <p:nvSpPr>
          <p:cNvPr id="6" name="Google Shape;143;p5">
            <a:extLst>
              <a:ext uri="{FF2B5EF4-FFF2-40B4-BE49-F238E27FC236}">
                <a16:creationId xmlns:a16="http://schemas.microsoft.com/office/drawing/2014/main" id="{5FBF89F0-9CF8-4A93-AD48-AD74E53AEEAB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44;p5">
            <a:extLst>
              <a:ext uri="{FF2B5EF4-FFF2-40B4-BE49-F238E27FC236}">
                <a16:creationId xmlns:a16="http://schemas.microsoft.com/office/drawing/2014/main" id="{876D2A99-A56B-4744-939D-80AA5FE14D22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45;p5">
            <a:extLst>
              <a:ext uri="{FF2B5EF4-FFF2-40B4-BE49-F238E27FC236}">
                <a16:creationId xmlns:a16="http://schemas.microsoft.com/office/drawing/2014/main" id="{4C02853E-64F7-44DB-82A5-45B7091DAA35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6;p5">
            <a:extLst>
              <a:ext uri="{FF2B5EF4-FFF2-40B4-BE49-F238E27FC236}">
                <a16:creationId xmlns:a16="http://schemas.microsoft.com/office/drawing/2014/main" id="{DFD503C0-283D-42E5-87C5-A4C280EB1697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0" name="Google Shape;147;p5">
            <a:extLst>
              <a:ext uri="{FF2B5EF4-FFF2-40B4-BE49-F238E27FC236}">
                <a16:creationId xmlns:a16="http://schemas.microsoft.com/office/drawing/2014/main" id="{B2D77A47-4E4E-4CC8-A042-B31AF4D3DD4F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גל 3">
            <a:extLst>
              <a:ext uri="{FF2B5EF4-FFF2-40B4-BE49-F238E27FC236}">
                <a16:creationId xmlns:a16="http://schemas.microsoft.com/office/drawing/2014/main" id="{613182F6-EDF5-4436-B687-A77BF3B65F88}"/>
              </a:ext>
            </a:extLst>
          </p:cNvPr>
          <p:cNvSpPr/>
          <p:nvPr/>
        </p:nvSpPr>
        <p:spPr>
          <a:xfrm rot="1032070">
            <a:off x="7330540" y="267469"/>
            <a:ext cx="1722282" cy="582783"/>
          </a:xfrm>
          <a:prstGeom prst="wav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Before cleaning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e990b1d4_0_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0" name="Google Shape;290;g10ee990b1d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66" y="808912"/>
            <a:ext cx="8338490" cy="32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3;p5">
            <a:extLst>
              <a:ext uri="{FF2B5EF4-FFF2-40B4-BE49-F238E27FC236}">
                <a16:creationId xmlns:a16="http://schemas.microsoft.com/office/drawing/2014/main" id="{7AAE44E1-0CE8-4721-B0DE-6957AC9CF3EF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4;p5">
            <a:extLst>
              <a:ext uri="{FF2B5EF4-FFF2-40B4-BE49-F238E27FC236}">
                <a16:creationId xmlns:a16="http://schemas.microsoft.com/office/drawing/2014/main" id="{E2D60F88-F3B1-405A-BF8C-E53C7430B3CF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45;p5">
            <a:extLst>
              <a:ext uri="{FF2B5EF4-FFF2-40B4-BE49-F238E27FC236}">
                <a16:creationId xmlns:a16="http://schemas.microsoft.com/office/drawing/2014/main" id="{A65A5B0F-EE41-46DF-B789-347DDC6195F4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6;p5">
            <a:extLst>
              <a:ext uri="{FF2B5EF4-FFF2-40B4-BE49-F238E27FC236}">
                <a16:creationId xmlns:a16="http://schemas.microsoft.com/office/drawing/2014/main" id="{02A91D4C-BAE9-4EF0-8362-7C3428F333E4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7" name="Google Shape;147;p5">
            <a:extLst>
              <a:ext uri="{FF2B5EF4-FFF2-40B4-BE49-F238E27FC236}">
                <a16:creationId xmlns:a16="http://schemas.microsoft.com/office/drawing/2014/main" id="{4F99F2DD-1D37-41ED-BC17-22A413A5DE27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89;g10ee990b1d4_0_22">
            <a:extLst>
              <a:ext uri="{FF2B5EF4-FFF2-40B4-BE49-F238E27FC236}">
                <a16:creationId xmlns:a16="http://schemas.microsoft.com/office/drawing/2014/main" id="{DA4F237B-B1E8-4939-82E3-842B72E7CEAE}"/>
              </a:ext>
            </a:extLst>
          </p:cNvPr>
          <p:cNvSpPr txBox="1"/>
          <p:nvPr/>
        </p:nvSpPr>
        <p:spPr>
          <a:xfrm>
            <a:off x="226865" y="4101234"/>
            <a:ext cx="324530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aleway"/>
                <a:ea typeface="Raleway"/>
                <a:cs typeface="Raleway"/>
                <a:sym typeface="Raleway"/>
              </a:rPr>
              <a:t>1333 rows has been deleted</a:t>
            </a:r>
            <a:endParaRPr sz="18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289;g10ee990b1d4_0_22">
            <a:extLst>
              <a:ext uri="{FF2B5EF4-FFF2-40B4-BE49-F238E27FC236}">
                <a16:creationId xmlns:a16="http://schemas.microsoft.com/office/drawing/2014/main" id="{CA95459B-ACC5-4954-B002-E90FECC2BA15}"/>
              </a:ext>
            </a:extLst>
          </p:cNvPr>
          <p:cNvSpPr txBox="1"/>
          <p:nvPr/>
        </p:nvSpPr>
        <p:spPr>
          <a:xfrm>
            <a:off x="6002521" y="3802283"/>
            <a:ext cx="38583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aleway"/>
                <a:ea typeface="Raleway"/>
                <a:cs typeface="Raleway"/>
                <a:sym typeface="Raleway"/>
              </a:rPr>
              <a:t>* cleaning data takes 18 minutes.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30;g10ccc380c1c_0_16">
            <a:extLst>
              <a:ext uri="{FF2B5EF4-FFF2-40B4-BE49-F238E27FC236}">
                <a16:creationId xmlns:a16="http://schemas.microsoft.com/office/drawing/2014/main" id="{3A260F7B-7390-46EA-8850-002A24AC78E9}"/>
              </a:ext>
            </a:extLst>
          </p:cNvPr>
          <p:cNvSpPr txBox="1">
            <a:spLocks/>
          </p:cNvSpPr>
          <p:nvPr/>
        </p:nvSpPr>
        <p:spPr>
          <a:xfrm>
            <a:off x="105393" y="85068"/>
            <a:ext cx="7628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104262"/>
                </a:solidFill>
              </a:rPr>
              <a:t>Our </a:t>
            </a:r>
            <a:r>
              <a:rPr lang="en-US" b="1" dirty="0" err="1">
                <a:solidFill>
                  <a:srgbClr val="104262"/>
                </a:solidFill>
              </a:rPr>
              <a:t>DataFrame</a:t>
            </a:r>
            <a:endParaRPr lang="en-US" b="1" dirty="0">
              <a:solidFill>
                <a:srgbClr val="104262"/>
              </a:solidFill>
            </a:endParaRPr>
          </a:p>
        </p:txBody>
      </p:sp>
      <p:sp>
        <p:nvSpPr>
          <p:cNvPr id="20" name="גל 19">
            <a:extLst>
              <a:ext uri="{FF2B5EF4-FFF2-40B4-BE49-F238E27FC236}">
                <a16:creationId xmlns:a16="http://schemas.microsoft.com/office/drawing/2014/main" id="{D92AE5F3-3A89-4215-BB93-861275F1098C}"/>
              </a:ext>
            </a:extLst>
          </p:cNvPr>
          <p:cNvSpPr/>
          <p:nvPr/>
        </p:nvSpPr>
        <p:spPr>
          <a:xfrm rot="1032070">
            <a:off x="7330540" y="267469"/>
            <a:ext cx="1722282" cy="582783"/>
          </a:xfrm>
          <a:prstGeom prst="wav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2" charset="0"/>
              </a:rPr>
              <a:t>After cleaning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da3354e9d_0_21"/>
          <p:cNvSpPr txBox="1">
            <a:spLocks noGrp="1"/>
          </p:cNvSpPr>
          <p:nvPr>
            <p:ph type="title"/>
          </p:nvPr>
        </p:nvSpPr>
        <p:spPr>
          <a:xfrm>
            <a:off x="161125" y="110550"/>
            <a:ext cx="6889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solidFill>
                  <a:srgbClr val="104262"/>
                </a:solidFill>
              </a:rPr>
              <a:t>Visualization &amp; Exploring data</a:t>
            </a:r>
            <a:endParaRPr b="1">
              <a:solidFill>
                <a:srgbClr val="104262"/>
              </a:solidFill>
            </a:endParaRPr>
          </a:p>
        </p:txBody>
      </p:sp>
      <p:sp>
        <p:nvSpPr>
          <p:cNvPr id="301" name="Google Shape;301;g10da3354e9d_0_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18" name="Google Shape;318;g10da3354e9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49" y="739118"/>
            <a:ext cx="8073512" cy="3200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43;p5">
            <a:extLst>
              <a:ext uri="{FF2B5EF4-FFF2-40B4-BE49-F238E27FC236}">
                <a16:creationId xmlns:a16="http://schemas.microsoft.com/office/drawing/2014/main" id="{DB0E4B63-4AEE-4543-B0EF-F5283A8E200A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144;p5">
            <a:extLst>
              <a:ext uri="{FF2B5EF4-FFF2-40B4-BE49-F238E27FC236}">
                <a16:creationId xmlns:a16="http://schemas.microsoft.com/office/drawing/2014/main" id="{CEB252DE-4633-415F-A02E-F2BAC5A1ECC1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145;p5">
            <a:extLst>
              <a:ext uri="{FF2B5EF4-FFF2-40B4-BE49-F238E27FC236}">
                <a16:creationId xmlns:a16="http://schemas.microsoft.com/office/drawing/2014/main" id="{4DF2B6F9-4EB5-4221-A3D1-097C911583C8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46;p5">
            <a:extLst>
              <a:ext uri="{FF2B5EF4-FFF2-40B4-BE49-F238E27FC236}">
                <a16:creationId xmlns:a16="http://schemas.microsoft.com/office/drawing/2014/main" id="{F6CC2D40-88C0-47BE-9D31-D6062054CF6F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5" name="Google Shape;147;p5">
            <a:extLst>
              <a:ext uri="{FF2B5EF4-FFF2-40B4-BE49-F238E27FC236}">
                <a16:creationId xmlns:a16="http://schemas.microsoft.com/office/drawing/2014/main" id="{6598FFB7-5930-4846-8405-AE5AE2FE5235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10da3354e9d_0_21"/>
          <p:cNvGrpSpPr/>
          <p:nvPr/>
        </p:nvGrpSpPr>
        <p:grpSpPr>
          <a:xfrm>
            <a:off x="3764265" y="4721656"/>
            <a:ext cx="314462" cy="248605"/>
            <a:chOff x="3936375" y="3703750"/>
            <a:chExt cx="453050" cy="332175"/>
          </a:xfrm>
        </p:grpSpPr>
        <p:sp>
          <p:nvSpPr>
            <p:cNvPr id="309" name="Google Shape;309;g10da3354e9d_0_2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10da3354e9d_0_2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10da3354e9d_0_2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0da3354e9d_0_2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0da3354e9d_0_2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g10da3354e9d_0_21"/>
          <p:cNvGrpSpPr/>
          <p:nvPr/>
        </p:nvGrpSpPr>
        <p:grpSpPr>
          <a:xfrm>
            <a:off x="4810345" y="4719378"/>
            <a:ext cx="254930" cy="261397"/>
            <a:chOff x="3294650" y="3652450"/>
            <a:chExt cx="388350" cy="405450"/>
          </a:xfrm>
        </p:grpSpPr>
        <p:sp>
          <p:nvSpPr>
            <p:cNvPr id="315" name="Google Shape;315;g10da3354e9d_0_21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10da3354e9d_0_2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0da3354e9d_0_2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e990b1d4_0_46"/>
          <p:cNvSpPr txBox="1">
            <a:spLocks noGrp="1"/>
          </p:cNvSpPr>
          <p:nvPr>
            <p:ph type="title"/>
          </p:nvPr>
        </p:nvSpPr>
        <p:spPr>
          <a:xfrm>
            <a:off x="161125" y="110550"/>
            <a:ext cx="6889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solidFill>
                  <a:srgbClr val="104262"/>
                </a:solidFill>
              </a:rPr>
              <a:t>Visualization &amp; Exploring data</a:t>
            </a:r>
            <a:endParaRPr b="1">
              <a:solidFill>
                <a:srgbClr val="104262"/>
              </a:solidFill>
            </a:endParaRPr>
          </a:p>
        </p:txBody>
      </p:sp>
      <p:sp>
        <p:nvSpPr>
          <p:cNvPr id="324" name="Google Shape;324;g10ee990b1d4_0_4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25" name="Google Shape;325;g10ee990b1d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0" y="2509846"/>
            <a:ext cx="2812750" cy="196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0ee990b1d4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462" y="541725"/>
            <a:ext cx="2812750" cy="1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0ee990b1d4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575" y="541737"/>
            <a:ext cx="2660550" cy="18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0ee990b1d4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6525" y="516134"/>
            <a:ext cx="2812750" cy="196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0ee990b1d4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6562" y="2499975"/>
            <a:ext cx="3120625" cy="1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0ee990b1d4_0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6523" y="2539962"/>
            <a:ext cx="2812764" cy="19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43;p5">
            <a:extLst>
              <a:ext uri="{FF2B5EF4-FFF2-40B4-BE49-F238E27FC236}">
                <a16:creationId xmlns:a16="http://schemas.microsoft.com/office/drawing/2014/main" id="{AD79A8EF-0C06-4C18-AF45-46DEE4C18F30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144;p5">
            <a:extLst>
              <a:ext uri="{FF2B5EF4-FFF2-40B4-BE49-F238E27FC236}">
                <a16:creationId xmlns:a16="http://schemas.microsoft.com/office/drawing/2014/main" id="{BE59DB7F-8A24-4D6D-A224-6B67743F75D5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145;p5">
            <a:extLst>
              <a:ext uri="{FF2B5EF4-FFF2-40B4-BE49-F238E27FC236}">
                <a16:creationId xmlns:a16="http://schemas.microsoft.com/office/drawing/2014/main" id="{A786CDCB-4EBB-4334-9AF3-B1DC4F652AA1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46;p5">
            <a:extLst>
              <a:ext uri="{FF2B5EF4-FFF2-40B4-BE49-F238E27FC236}">
                <a16:creationId xmlns:a16="http://schemas.microsoft.com/office/drawing/2014/main" id="{0DDE7CDD-0BC9-4FB3-A6D4-0CA86B16B877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9" name="Google Shape;147;p5">
            <a:extLst>
              <a:ext uri="{FF2B5EF4-FFF2-40B4-BE49-F238E27FC236}">
                <a16:creationId xmlns:a16="http://schemas.microsoft.com/office/drawing/2014/main" id="{39288474-0FFF-46C1-9374-10D3FA74237C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8;g10da3354e9d_0_21">
            <a:extLst>
              <a:ext uri="{FF2B5EF4-FFF2-40B4-BE49-F238E27FC236}">
                <a16:creationId xmlns:a16="http://schemas.microsoft.com/office/drawing/2014/main" id="{129F4D9C-7613-461E-9C2D-077FED18BAAB}"/>
              </a:ext>
            </a:extLst>
          </p:cNvPr>
          <p:cNvGrpSpPr/>
          <p:nvPr/>
        </p:nvGrpSpPr>
        <p:grpSpPr>
          <a:xfrm>
            <a:off x="3764265" y="4721656"/>
            <a:ext cx="314462" cy="248605"/>
            <a:chOff x="3936375" y="3703750"/>
            <a:chExt cx="453050" cy="332175"/>
          </a:xfrm>
        </p:grpSpPr>
        <p:sp>
          <p:nvSpPr>
            <p:cNvPr id="31" name="Google Shape;309;g10da3354e9d_0_21">
              <a:extLst>
                <a:ext uri="{FF2B5EF4-FFF2-40B4-BE49-F238E27FC236}">
                  <a16:creationId xmlns:a16="http://schemas.microsoft.com/office/drawing/2014/main" id="{AFFCEC57-B16A-481C-834B-EC17B60BE4E4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0;g10da3354e9d_0_21">
              <a:extLst>
                <a:ext uri="{FF2B5EF4-FFF2-40B4-BE49-F238E27FC236}">
                  <a16:creationId xmlns:a16="http://schemas.microsoft.com/office/drawing/2014/main" id="{E92F59C5-EE9B-4A47-B032-3C5E09C117D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1;g10da3354e9d_0_21">
              <a:extLst>
                <a:ext uri="{FF2B5EF4-FFF2-40B4-BE49-F238E27FC236}">
                  <a16:creationId xmlns:a16="http://schemas.microsoft.com/office/drawing/2014/main" id="{CB1B5E96-A87A-4BA6-89BE-50458D8B17F8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12;g10da3354e9d_0_21">
              <a:extLst>
                <a:ext uri="{FF2B5EF4-FFF2-40B4-BE49-F238E27FC236}">
                  <a16:creationId xmlns:a16="http://schemas.microsoft.com/office/drawing/2014/main" id="{6A8B0B77-8C6D-40A0-9EB2-F7F13F1730F7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13;g10da3354e9d_0_21">
              <a:extLst>
                <a:ext uri="{FF2B5EF4-FFF2-40B4-BE49-F238E27FC236}">
                  <a16:creationId xmlns:a16="http://schemas.microsoft.com/office/drawing/2014/main" id="{D840C1CE-79EA-4410-BCC3-8D80D8916B58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14;g10da3354e9d_0_21">
            <a:extLst>
              <a:ext uri="{FF2B5EF4-FFF2-40B4-BE49-F238E27FC236}">
                <a16:creationId xmlns:a16="http://schemas.microsoft.com/office/drawing/2014/main" id="{921A870F-8AF6-4E14-9B91-85152C4A328A}"/>
              </a:ext>
            </a:extLst>
          </p:cNvPr>
          <p:cNvGrpSpPr/>
          <p:nvPr/>
        </p:nvGrpSpPr>
        <p:grpSpPr>
          <a:xfrm>
            <a:off x="4810345" y="4719378"/>
            <a:ext cx="254930" cy="261397"/>
            <a:chOff x="3294650" y="3652450"/>
            <a:chExt cx="388350" cy="405450"/>
          </a:xfrm>
        </p:grpSpPr>
        <p:sp>
          <p:nvSpPr>
            <p:cNvPr id="37" name="Google Shape;315;g10da3354e9d_0_21">
              <a:extLst>
                <a:ext uri="{FF2B5EF4-FFF2-40B4-BE49-F238E27FC236}">
                  <a16:creationId xmlns:a16="http://schemas.microsoft.com/office/drawing/2014/main" id="{97E4793A-77AF-4CFA-9016-5D873D361C3B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16;g10da3354e9d_0_21">
              <a:extLst>
                <a:ext uri="{FF2B5EF4-FFF2-40B4-BE49-F238E27FC236}">
                  <a16:creationId xmlns:a16="http://schemas.microsoft.com/office/drawing/2014/main" id="{A80AABE8-BFEF-435E-80AB-CEAE6A622F71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17;g10da3354e9d_0_21">
              <a:extLst>
                <a:ext uri="{FF2B5EF4-FFF2-40B4-BE49-F238E27FC236}">
                  <a16:creationId xmlns:a16="http://schemas.microsoft.com/office/drawing/2014/main" id="{78624777-249A-4F3F-8C66-11B223F273F6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51" name="Google Shape;3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75" y="1111424"/>
            <a:ext cx="3102400" cy="2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026" y="1053551"/>
            <a:ext cx="3312075" cy="31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161125" y="110550"/>
            <a:ext cx="6889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solidFill>
                  <a:srgbClr val="104262"/>
                </a:solidFill>
              </a:rPr>
              <a:t>Visualization &amp; Exploring data</a:t>
            </a:r>
            <a:endParaRPr b="1">
              <a:solidFill>
                <a:srgbClr val="104262"/>
              </a:solidFill>
            </a:endParaRPr>
          </a:p>
        </p:txBody>
      </p:sp>
      <p:sp>
        <p:nvSpPr>
          <p:cNvPr id="369" name="Google Shape;369;p7"/>
          <p:cNvSpPr txBox="1"/>
          <p:nvPr/>
        </p:nvSpPr>
        <p:spPr>
          <a:xfrm>
            <a:off x="4703445" y="3370375"/>
            <a:ext cx="414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We can see that most of the storms is in Pacific Ocean and the least is in Indian Ocean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143;p5">
            <a:extLst>
              <a:ext uri="{FF2B5EF4-FFF2-40B4-BE49-F238E27FC236}">
                <a16:creationId xmlns:a16="http://schemas.microsoft.com/office/drawing/2014/main" id="{296C24FC-A01C-420F-9C2F-7F328F53E8CD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144;p5">
            <a:extLst>
              <a:ext uri="{FF2B5EF4-FFF2-40B4-BE49-F238E27FC236}">
                <a16:creationId xmlns:a16="http://schemas.microsoft.com/office/drawing/2014/main" id="{BAD07820-DAD0-4B7E-B26F-93609043BAEA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145;p5">
            <a:extLst>
              <a:ext uri="{FF2B5EF4-FFF2-40B4-BE49-F238E27FC236}">
                <a16:creationId xmlns:a16="http://schemas.microsoft.com/office/drawing/2014/main" id="{40AE0A18-A386-4F89-B7BA-BEE1F9E1DC27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46;p5">
            <a:extLst>
              <a:ext uri="{FF2B5EF4-FFF2-40B4-BE49-F238E27FC236}">
                <a16:creationId xmlns:a16="http://schemas.microsoft.com/office/drawing/2014/main" id="{99906791-F54F-42D4-B781-4026AE8AA2B0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6" name="Google Shape;147;p5">
            <a:extLst>
              <a:ext uri="{FF2B5EF4-FFF2-40B4-BE49-F238E27FC236}">
                <a16:creationId xmlns:a16="http://schemas.microsoft.com/office/drawing/2014/main" id="{8DCBF73D-D5C0-4B3E-80D2-ADF30B73B4E9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308;g10da3354e9d_0_21">
            <a:extLst>
              <a:ext uri="{FF2B5EF4-FFF2-40B4-BE49-F238E27FC236}">
                <a16:creationId xmlns:a16="http://schemas.microsoft.com/office/drawing/2014/main" id="{713837AA-B8B8-476A-8825-4C7FC69969B5}"/>
              </a:ext>
            </a:extLst>
          </p:cNvPr>
          <p:cNvGrpSpPr/>
          <p:nvPr/>
        </p:nvGrpSpPr>
        <p:grpSpPr>
          <a:xfrm>
            <a:off x="3764265" y="4721656"/>
            <a:ext cx="314462" cy="248605"/>
            <a:chOff x="3936375" y="3703750"/>
            <a:chExt cx="453050" cy="332175"/>
          </a:xfrm>
        </p:grpSpPr>
        <p:sp>
          <p:nvSpPr>
            <p:cNvPr id="28" name="Google Shape;309;g10da3354e9d_0_21">
              <a:extLst>
                <a:ext uri="{FF2B5EF4-FFF2-40B4-BE49-F238E27FC236}">
                  <a16:creationId xmlns:a16="http://schemas.microsoft.com/office/drawing/2014/main" id="{D7164768-276F-4A70-AED9-66538DE0B3F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10;g10da3354e9d_0_21">
              <a:extLst>
                <a:ext uri="{FF2B5EF4-FFF2-40B4-BE49-F238E27FC236}">
                  <a16:creationId xmlns:a16="http://schemas.microsoft.com/office/drawing/2014/main" id="{02C639B6-B209-461F-AFDF-3184B7ED957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11;g10da3354e9d_0_21">
              <a:extLst>
                <a:ext uri="{FF2B5EF4-FFF2-40B4-BE49-F238E27FC236}">
                  <a16:creationId xmlns:a16="http://schemas.microsoft.com/office/drawing/2014/main" id="{3E764327-4D96-4157-84FA-8A516A6F3A6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2;g10da3354e9d_0_21">
              <a:extLst>
                <a:ext uri="{FF2B5EF4-FFF2-40B4-BE49-F238E27FC236}">
                  <a16:creationId xmlns:a16="http://schemas.microsoft.com/office/drawing/2014/main" id="{85E424AE-524E-42CA-A99C-E79B11DD7FD8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3;g10da3354e9d_0_21">
              <a:extLst>
                <a:ext uri="{FF2B5EF4-FFF2-40B4-BE49-F238E27FC236}">
                  <a16:creationId xmlns:a16="http://schemas.microsoft.com/office/drawing/2014/main" id="{85819DC9-4FD3-4F3A-BED8-4A31CA1E950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14;g10da3354e9d_0_21">
            <a:extLst>
              <a:ext uri="{FF2B5EF4-FFF2-40B4-BE49-F238E27FC236}">
                <a16:creationId xmlns:a16="http://schemas.microsoft.com/office/drawing/2014/main" id="{DE2C5206-EBDB-4BB1-8676-0167D72B9477}"/>
              </a:ext>
            </a:extLst>
          </p:cNvPr>
          <p:cNvGrpSpPr/>
          <p:nvPr/>
        </p:nvGrpSpPr>
        <p:grpSpPr>
          <a:xfrm>
            <a:off x="4810345" y="4719378"/>
            <a:ext cx="254930" cy="261397"/>
            <a:chOff x="3294650" y="3652450"/>
            <a:chExt cx="388350" cy="405450"/>
          </a:xfrm>
        </p:grpSpPr>
        <p:sp>
          <p:nvSpPr>
            <p:cNvPr id="34" name="Google Shape;315;g10da3354e9d_0_21">
              <a:extLst>
                <a:ext uri="{FF2B5EF4-FFF2-40B4-BE49-F238E27FC236}">
                  <a16:creationId xmlns:a16="http://schemas.microsoft.com/office/drawing/2014/main" id="{9CDB8EA6-166A-4779-A895-D78307088166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16;g10da3354e9d_0_21">
              <a:extLst>
                <a:ext uri="{FF2B5EF4-FFF2-40B4-BE49-F238E27FC236}">
                  <a16:creationId xmlns:a16="http://schemas.microsoft.com/office/drawing/2014/main" id="{6DF10550-8982-4A80-A9AD-1B7AD5DC6E7B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17;g10da3354e9d_0_21">
              <a:extLst>
                <a:ext uri="{FF2B5EF4-FFF2-40B4-BE49-F238E27FC236}">
                  <a16:creationId xmlns:a16="http://schemas.microsoft.com/office/drawing/2014/main" id="{F184076D-91B0-4A0C-9712-0005C89B1ED2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ee990b1d4_0_78"/>
          <p:cNvSpPr txBox="1">
            <a:spLocks noGrp="1"/>
          </p:cNvSpPr>
          <p:nvPr>
            <p:ph type="title"/>
          </p:nvPr>
        </p:nvSpPr>
        <p:spPr>
          <a:xfrm>
            <a:off x="161125" y="110550"/>
            <a:ext cx="6889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solidFill>
                  <a:srgbClr val="104262"/>
                </a:solidFill>
              </a:rPr>
              <a:t>Visualization &amp; Exploring data</a:t>
            </a:r>
            <a:endParaRPr b="1">
              <a:solidFill>
                <a:srgbClr val="104262"/>
              </a:solidFill>
            </a:endParaRPr>
          </a:p>
        </p:txBody>
      </p:sp>
      <p:sp>
        <p:nvSpPr>
          <p:cNvPr id="375" name="Google Shape;375;g10ee990b1d4_0_7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77" name="Google Shape;377;g10ee990b1d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" y="1240318"/>
            <a:ext cx="4336000" cy="243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0ee990b1d4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550" y="1847037"/>
            <a:ext cx="4274900" cy="11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0ee990b1d4_0_78"/>
          <p:cNvSpPr txBox="1"/>
          <p:nvPr/>
        </p:nvSpPr>
        <p:spPr>
          <a:xfrm>
            <a:off x="1759523" y="768450"/>
            <a:ext cx="602452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We checked the connection </a:t>
            </a:r>
            <a:r>
              <a:rPr lang="en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between air pressure and wind power</a:t>
            </a:r>
            <a:endParaRPr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0" name="Google Shape;380;g10ee990b1d4_0_78"/>
          <p:cNvSpPr txBox="1"/>
          <p:nvPr/>
        </p:nvSpPr>
        <p:spPr>
          <a:xfrm>
            <a:off x="3785675" y="3672350"/>
            <a:ext cx="552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aleway"/>
                <a:ea typeface="Raleway"/>
                <a:cs typeface="Raleway"/>
                <a:sym typeface="Raleway"/>
              </a:rPr>
              <a:t>As we can see there is a linear connection between air pressure and wind power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143;p5">
            <a:extLst>
              <a:ext uri="{FF2B5EF4-FFF2-40B4-BE49-F238E27FC236}">
                <a16:creationId xmlns:a16="http://schemas.microsoft.com/office/drawing/2014/main" id="{FE0C7AC2-1DAE-4030-873F-544E095DDC40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44;p5">
            <a:extLst>
              <a:ext uri="{FF2B5EF4-FFF2-40B4-BE49-F238E27FC236}">
                <a16:creationId xmlns:a16="http://schemas.microsoft.com/office/drawing/2014/main" id="{A061505E-0B7D-4465-A083-B8CB5DE06DAC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145;p5">
            <a:extLst>
              <a:ext uri="{FF2B5EF4-FFF2-40B4-BE49-F238E27FC236}">
                <a16:creationId xmlns:a16="http://schemas.microsoft.com/office/drawing/2014/main" id="{DF1C8593-3B34-4B96-A7A4-08A21040C8CC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46;p5">
            <a:extLst>
              <a:ext uri="{FF2B5EF4-FFF2-40B4-BE49-F238E27FC236}">
                <a16:creationId xmlns:a16="http://schemas.microsoft.com/office/drawing/2014/main" id="{30CD9604-02AE-4886-9AB1-1C0472B91D22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8" name="Google Shape;147;p5">
            <a:extLst>
              <a:ext uri="{FF2B5EF4-FFF2-40B4-BE49-F238E27FC236}">
                <a16:creationId xmlns:a16="http://schemas.microsoft.com/office/drawing/2014/main" id="{A06A1A4B-91EF-48F4-BC5B-330E4F591638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308;g10da3354e9d_0_21">
            <a:extLst>
              <a:ext uri="{FF2B5EF4-FFF2-40B4-BE49-F238E27FC236}">
                <a16:creationId xmlns:a16="http://schemas.microsoft.com/office/drawing/2014/main" id="{E7E07410-34DE-4EAA-AD4F-014C063ABCBD}"/>
              </a:ext>
            </a:extLst>
          </p:cNvPr>
          <p:cNvGrpSpPr/>
          <p:nvPr/>
        </p:nvGrpSpPr>
        <p:grpSpPr>
          <a:xfrm>
            <a:off x="3764265" y="4721656"/>
            <a:ext cx="314462" cy="248605"/>
            <a:chOff x="3936375" y="3703750"/>
            <a:chExt cx="453050" cy="332175"/>
          </a:xfrm>
        </p:grpSpPr>
        <p:sp>
          <p:nvSpPr>
            <p:cNvPr id="30" name="Google Shape;309;g10da3354e9d_0_21">
              <a:extLst>
                <a:ext uri="{FF2B5EF4-FFF2-40B4-BE49-F238E27FC236}">
                  <a16:creationId xmlns:a16="http://schemas.microsoft.com/office/drawing/2014/main" id="{07D29EB3-30CE-4601-ACF3-7D4A0536C95E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0;g10da3354e9d_0_21">
              <a:extLst>
                <a:ext uri="{FF2B5EF4-FFF2-40B4-BE49-F238E27FC236}">
                  <a16:creationId xmlns:a16="http://schemas.microsoft.com/office/drawing/2014/main" id="{DBDF4100-0E16-4733-958A-E127CAA4E7A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1;g10da3354e9d_0_21">
              <a:extLst>
                <a:ext uri="{FF2B5EF4-FFF2-40B4-BE49-F238E27FC236}">
                  <a16:creationId xmlns:a16="http://schemas.microsoft.com/office/drawing/2014/main" id="{958ACA7E-A9A9-4B2A-A406-64BF5890BC1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2;g10da3354e9d_0_21">
              <a:extLst>
                <a:ext uri="{FF2B5EF4-FFF2-40B4-BE49-F238E27FC236}">
                  <a16:creationId xmlns:a16="http://schemas.microsoft.com/office/drawing/2014/main" id="{E507AFF9-BDDE-44C3-AC39-28A16C16D5F8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13;g10da3354e9d_0_21">
              <a:extLst>
                <a:ext uri="{FF2B5EF4-FFF2-40B4-BE49-F238E27FC236}">
                  <a16:creationId xmlns:a16="http://schemas.microsoft.com/office/drawing/2014/main" id="{0CDBA7A5-B2CA-470E-AE43-E9D2D74E6D4E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14;g10da3354e9d_0_21">
            <a:extLst>
              <a:ext uri="{FF2B5EF4-FFF2-40B4-BE49-F238E27FC236}">
                <a16:creationId xmlns:a16="http://schemas.microsoft.com/office/drawing/2014/main" id="{1C269C99-524D-4508-BCD2-6F3BC7438227}"/>
              </a:ext>
            </a:extLst>
          </p:cNvPr>
          <p:cNvGrpSpPr/>
          <p:nvPr/>
        </p:nvGrpSpPr>
        <p:grpSpPr>
          <a:xfrm>
            <a:off x="4810345" y="4719378"/>
            <a:ext cx="254930" cy="261397"/>
            <a:chOff x="3294650" y="3652450"/>
            <a:chExt cx="388350" cy="405450"/>
          </a:xfrm>
        </p:grpSpPr>
        <p:sp>
          <p:nvSpPr>
            <p:cNvPr id="36" name="Google Shape;315;g10da3354e9d_0_21">
              <a:extLst>
                <a:ext uri="{FF2B5EF4-FFF2-40B4-BE49-F238E27FC236}">
                  <a16:creationId xmlns:a16="http://schemas.microsoft.com/office/drawing/2014/main" id="{7A0E17EC-2FE3-4CC3-B7C8-8573E6197759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16;g10da3354e9d_0_21">
              <a:extLst>
                <a:ext uri="{FF2B5EF4-FFF2-40B4-BE49-F238E27FC236}">
                  <a16:creationId xmlns:a16="http://schemas.microsoft.com/office/drawing/2014/main" id="{0A67BA90-A15F-47CE-8F3A-18B612910E74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17;g10da3354e9d_0_21">
              <a:extLst>
                <a:ext uri="{FF2B5EF4-FFF2-40B4-BE49-F238E27FC236}">
                  <a16:creationId xmlns:a16="http://schemas.microsoft.com/office/drawing/2014/main" id="{58209EBD-3CD7-4558-9B19-57AD611B6AD9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"/>
          <p:cNvSpPr txBox="1">
            <a:spLocks noGrp="1"/>
          </p:cNvSpPr>
          <p:nvPr>
            <p:ph type="title"/>
          </p:nvPr>
        </p:nvSpPr>
        <p:spPr>
          <a:xfrm>
            <a:off x="150025" y="804000"/>
            <a:ext cx="8235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solidFill>
                  <a:srgbClr val="186393"/>
                </a:solidFill>
              </a:rPr>
              <a:t>We used sklearn library to classification and regression models</a:t>
            </a:r>
            <a:endParaRPr/>
          </a:p>
        </p:txBody>
      </p:sp>
      <p:sp>
        <p:nvSpPr>
          <p:cNvPr id="401" name="Google Shape;401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02" name="Google Shape;402;p8"/>
          <p:cNvSpPr txBox="1"/>
          <p:nvPr/>
        </p:nvSpPr>
        <p:spPr>
          <a:xfrm>
            <a:off x="0" y="1714622"/>
            <a:ext cx="330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Predict wind power by :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Date, Coordinates and air pressure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8"/>
          <p:cNvSpPr txBox="1"/>
          <p:nvPr/>
        </p:nvSpPr>
        <p:spPr>
          <a:xfrm>
            <a:off x="150025" y="139300"/>
            <a:ext cx="4854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endParaRPr sz="3200" b="1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8"/>
          <p:cNvSpPr txBox="1"/>
          <p:nvPr/>
        </p:nvSpPr>
        <p:spPr>
          <a:xfrm>
            <a:off x="0" y="1399822"/>
            <a:ext cx="225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Linear Regression:</a:t>
            </a:r>
            <a:endParaRPr sz="1700"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74" y="1200692"/>
            <a:ext cx="5978301" cy="226041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143;p5">
            <a:extLst>
              <a:ext uri="{FF2B5EF4-FFF2-40B4-BE49-F238E27FC236}">
                <a16:creationId xmlns:a16="http://schemas.microsoft.com/office/drawing/2014/main" id="{CC7418D2-6B0E-4A88-9D65-53933CB7C8E5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4;p5">
            <a:extLst>
              <a:ext uri="{FF2B5EF4-FFF2-40B4-BE49-F238E27FC236}">
                <a16:creationId xmlns:a16="http://schemas.microsoft.com/office/drawing/2014/main" id="{87B808C0-C7A2-442F-893A-65F190801DA8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45;p5">
            <a:extLst>
              <a:ext uri="{FF2B5EF4-FFF2-40B4-BE49-F238E27FC236}">
                <a16:creationId xmlns:a16="http://schemas.microsoft.com/office/drawing/2014/main" id="{1DB61C5B-865B-444B-8E28-B7575975C4A6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6;p5">
            <a:extLst>
              <a:ext uri="{FF2B5EF4-FFF2-40B4-BE49-F238E27FC236}">
                <a16:creationId xmlns:a16="http://schemas.microsoft.com/office/drawing/2014/main" id="{EB62059D-7B96-4BBD-9243-80697AD5199E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7" name="Google Shape;147;p5">
            <a:extLst>
              <a:ext uri="{FF2B5EF4-FFF2-40B4-BE49-F238E27FC236}">
                <a16:creationId xmlns:a16="http://schemas.microsoft.com/office/drawing/2014/main" id="{0062EC2A-B7BD-4E86-B3B7-AE30A23EAFEB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441;g10dbb258eeb_0_72">
            <a:extLst>
              <a:ext uri="{FF2B5EF4-FFF2-40B4-BE49-F238E27FC236}">
                <a16:creationId xmlns:a16="http://schemas.microsoft.com/office/drawing/2014/main" id="{2C8CBCD2-4E6A-47D7-A0D7-9D9F03FDE2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974" y="3671181"/>
            <a:ext cx="5061600" cy="668319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417;g10ccc380c1c_0_81">
            <a:extLst>
              <a:ext uri="{FF2B5EF4-FFF2-40B4-BE49-F238E27FC236}">
                <a16:creationId xmlns:a16="http://schemas.microsoft.com/office/drawing/2014/main" id="{144FD457-86C1-4FE0-8F01-79AB436CC0BF}"/>
              </a:ext>
            </a:extLst>
          </p:cNvPr>
          <p:cNvSpPr txBox="1"/>
          <p:nvPr/>
        </p:nvSpPr>
        <p:spPr>
          <a:xfrm>
            <a:off x="46875" y="3551923"/>
            <a:ext cx="312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8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valuation of model:</a:t>
            </a:r>
            <a:endParaRPr sz="1800"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8ACBED8-2FD7-4398-A37F-AEE48F6D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03" y="2383800"/>
            <a:ext cx="1219270" cy="1219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dbb258eeb_0_244"/>
          <p:cNvSpPr txBox="1">
            <a:spLocks noGrp="1"/>
          </p:cNvSpPr>
          <p:nvPr>
            <p:ph type="title"/>
          </p:nvPr>
        </p:nvSpPr>
        <p:spPr>
          <a:xfrm>
            <a:off x="47175" y="64272"/>
            <a:ext cx="53106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SOME FACTS OF STORMS…</a:t>
            </a:r>
            <a:endParaRPr sz="3100" dirty="0"/>
          </a:p>
        </p:txBody>
      </p:sp>
      <p:sp>
        <p:nvSpPr>
          <p:cNvPr id="83" name="Google Shape;83;g10dbb258eeb_0_244"/>
          <p:cNvSpPr txBox="1">
            <a:spLocks noGrp="1"/>
          </p:cNvSpPr>
          <p:nvPr>
            <p:ph type="body" idx="1"/>
          </p:nvPr>
        </p:nvSpPr>
        <p:spPr>
          <a:xfrm>
            <a:off x="104324" y="320669"/>
            <a:ext cx="5053463" cy="1307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costliest hurricane to make landfall was </a:t>
            </a:r>
            <a:r>
              <a:rPr lang="en" sz="1300" b="1" dirty="0">
                <a:solidFill>
                  <a:schemeClr val="accent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Hurricane Katrina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a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Category 5 storm 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that slammed Louisiana in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August 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of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2005.</a:t>
            </a:r>
            <a:b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Damages cost an estimated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$108 billion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705 people 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are reported as </a:t>
            </a: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still missing</a:t>
            </a:r>
            <a: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as a result of Hurricane Katrina.</a:t>
            </a:r>
            <a:br>
              <a:rPr lang="en" sz="1300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r>
              <a:rPr lang="en" sz="1300" b="1" dirty="0">
                <a:solidFill>
                  <a:srgbClr val="1A202C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final death toll was at 1,836.</a:t>
            </a:r>
            <a:endParaRPr sz="1400" dirty="0">
              <a:solidFill>
                <a:srgbClr val="2B2B2B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g10dbb258eeb_0_2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5" name="Google Shape;85;g10dbb258eeb_0_244" descr="&lt;resource_carousel.datastructures.RCItem object at 0x7ff42e062828&g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6029771" y="1979890"/>
            <a:ext cx="2646603" cy="189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0dbb258eeb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">
            <a:off x="104325" y="1968287"/>
            <a:ext cx="2898496" cy="186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0dbb258eeb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994" y="1979889"/>
            <a:ext cx="2646605" cy="189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0dbb258eeb_0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769" y="78660"/>
            <a:ext cx="2646605" cy="1791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FCD9FA-A79F-4DFB-AADC-5C8EA3F20768}"/>
              </a:ext>
            </a:extLst>
          </p:cNvPr>
          <p:cNvSpPr txBox="1"/>
          <p:nvPr/>
        </p:nvSpPr>
        <p:spPr>
          <a:xfrm>
            <a:off x="-399682" y="4006646"/>
            <a:ext cx="6429451" cy="76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1A202C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When the National Hurricane Center began giving official names to storms in 1953, they were all female. This practice of using only women’s names ended in 1978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ccc380c1c_0_8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16" name="Google Shape;416;g10ccc380c1c_0_81"/>
          <p:cNvSpPr txBox="1"/>
          <p:nvPr/>
        </p:nvSpPr>
        <p:spPr>
          <a:xfrm>
            <a:off x="150025" y="139300"/>
            <a:ext cx="4854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endParaRPr sz="32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g10ccc380c1c_0_81"/>
          <p:cNvSpPr txBox="1"/>
          <p:nvPr/>
        </p:nvSpPr>
        <p:spPr>
          <a:xfrm>
            <a:off x="150025" y="691425"/>
            <a:ext cx="312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Logistic Regression:</a:t>
            </a:r>
            <a:endParaRPr sz="1800"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g10ccc380c1c_0_81"/>
          <p:cNvSpPr txBox="1"/>
          <p:nvPr/>
        </p:nvSpPr>
        <p:spPr>
          <a:xfrm>
            <a:off x="183924" y="1060875"/>
            <a:ext cx="3586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Predict probability of strength of storm according to beaufort scale by: Date, Coordinates, air pressure and wind power we get from inner linear model.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g10ccc380c1c_0_81"/>
          <p:cNvSpPr txBox="1"/>
          <p:nvPr/>
        </p:nvSpPr>
        <p:spPr>
          <a:xfrm>
            <a:off x="183924" y="2070877"/>
            <a:ext cx="36540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rearrangeBeaufort()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- Classification of storms by Beaufort scale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 dirty="0">
                <a:solidFill>
                  <a:schemeClr val="hlink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3"/>
              </a:rPr>
              <a:t>https://en.wikipedia.org/wiki/Beaufort_scale</a:t>
            </a:r>
            <a:endParaRPr lang="en-US" sz="15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43;p5">
            <a:extLst>
              <a:ext uri="{FF2B5EF4-FFF2-40B4-BE49-F238E27FC236}">
                <a16:creationId xmlns:a16="http://schemas.microsoft.com/office/drawing/2014/main" id="{211A158D-34DA-4050-B831-805894ADEAC4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44;p5">
            <a:extLst>
              <a:ext uri="{FF2B5EF4-FFF2-40B4-BE49-F238E27FC236}">
                <a16:creationId xmlns:a16="http://schemas.microsoft.com/office/drawing/2014/main" id="{78418DC9-7E7C-47D3-98D3-39F57CC571E7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EE6CA8F1-74C5-44EF-B8B7-C26ADD3FB450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4F3FD3F3-3D6C-47F2-83C7-E63A33397F1C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9" name="Google Shape;147;p5">
            <a:extLst>
              <a:ext uri="{FF2B5EF4-FFF2-40B4-BE49-F238E27FC236}">
                <a16:creationId xmlns:a16="http://schemas.microsoft.com/office/drawing/2014/main" id="{0CF4D1F2-5D24-45B3-92F0-1488E3DA61F5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194CAC4-DD4A-431D-8661-4449ED91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59" y="241540"/>
            <a:ext cx="4750510" cy="259874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0" name="Google Shape;442;g10dbb258eeb_0_72">
            <a:extLst>
              <a:ext uri="{FF2B5EF4-FFF2-40B4-BE49-F238E27FC236}">
                <a16:creationId xmlns:a16="http://schemas.microsoft.com/office/drawing/2014/main" id="{D5078769-47E6-4BDB-B5BD-8029A3CB95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351" y="2963531"/>
            <a:ext cx="5000624" cy="156188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" name="Google Shape;417;g10ccc380c1c_0_81">
            <a:extLst>
              <a:ext uri="{FF2B5EF4-FFF2-40B4-BE49-F238E27FC236}">
                <a16:creationId xmlns:a16="http://schemas.microsoft.com/office/drawing/2014/main" id="{E60B98C3-23EA-46C0-B06D-C0E296E71686}"/>
              </a:ext>
            </a:extLst>
          </p:cNvPr>
          <p:cNvSpPr txBox="1"/>
          <p:nvPr/>
        </p:nvSpPr>
        <p:spPr>
          <a:xfrm>
            <a:off x="194573" y="2894353"/>
            <a:ext cx="312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8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valuation of model:</a:t>
            </a:r>
            <a:endParaRPr sz="1800"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4D5B15F-909E-4FF1-9B9D-CE8F4094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31" y="3301663"/>
            <a:ext cx="1274244" cy="12742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C9CB95-4358-4A1E-BA66-A61C03BC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3" y="2571750"/>
            <a:ext cx="6462600" cy="857400"/>
          </a:xfrm>
        </p:spPr>
        <p:txBody>
          <a:bodyPr/>
          <a:lstStyle/>
          <a:p>
            <a:r>
              <a:rPr lang="en-US" sz="2400" b="1" dirty="0"/>
              <a:t>For this case of Tropical Storm ANA we achieve accuracy of 0.98 !</a:t>
            </a:r>
            <a:endParaRPr lang="he-IL" sz="2400" b="1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2AC90E3-1B7A-4A20-801A-BD88E61F0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07B8B242-2CE5-49EA-9297-13E7533FD90E}"/>
              </a:ext>
            </a:extLst>
          </p:cNvPr>
          <p:cNvSpPr txBox="1">
            <a:spLocks/>
          </p:cNvSpPr>
          <p:nvPr/>
        </p:nvSpPr>
        <p:spPr>
          <a:xfrm>
            <a:off x="111613" y="-107379"/>
            <a:ext cx="5657587" cy="91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Wow effect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D07301A-AB3C-4A9E-B310-046472E2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02" y="32470"/>
            <a:ext cx="2981484" cy="466446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B160279-52CA-4B98-AE3C-2815D370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" y="806299"/>
            <a:ext cx="5465483" cy="152247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74BADE5-90F5-4230-A3FC-333F0FB7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944" y="3033237"/>
            <a:ext cx="1834819" cy="1834819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C9543D4-048F-40DB-B648-3BBB09F5032F}"/>
              </a:ext>
            </a:extLst>
          </p:cNvPr>
          <p:cNvSpPr txBox="1"/>
          <p:nvPr/>
        </p:nvSpPr>
        <p:spPr>
          <a:xfrm>
            <a:off x="6984803" y="4696933"/>
            <a:ext cx="4597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ana-storm</a:t>
            </a:r>
            <a:endParaRPr lang="he-IL" dirty="0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A4375B47-13FF-4583-A783-EF4773F76347}"/>
              </a:ext>
            </a:extLst>
          </p:cNvPr>
          <p:cNvSpPr/>
          <p:nvPr/>
        </p:nvSpPr>
        <p:spPr>
          <a:xfrm>
            <a:off x="1985963" y="1857375"/>
            <a:ext cx="871537" cy="300037"/>
          </a:xfrm>
          <a:prstGeom prst="ellipse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96030CDC-A9FB-4A9E-9558-8A41EA16520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2857500" y="2007394"/>
            <a:ext cx="5157788" cy="89081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4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"/>
          <p:cNvSpPr txBox="1">
            <a:spLocks noGrp="1"/>
          </p:cNvSpPr>
          <p:nvPr>
            <p:ph type="ctrTitle"/>
          </p:nvPr>
        </p:nvSpPr>
        <p:spPr>
          <a:xfrm>
            <a:off x="2341500" y="592600"/>
            <a:ext cx="4461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 b="1" dirty="0">
                <a:solidFill>
                  <a:srgbClr val="002060"/>
                </a:solidFill>
              </a:rPr>
              <a:t>Conclusions</a:t>
            </a:r>
            <a:r>
              <a:rPr lang="en" sz="3200" b="1" dirty="0">
                <a:solidFill>
                  <a:srgbClr val="002060"/>
                </a:solidFill>
              </a:rPr>
              <a:t> </a:t>
            </a:r>
            <a:endParaRPr sz="3200" b="1" dirty="0">
              <a:solidFill>
                <a:srgbClr val="002060"/>
              </a:solidFill>
            </a:endParaRPr>
          </a:p>
        </p:txBody>
      </p:sp>
      <p:sp>
        <p:nvSpPr>
          <p:cNvPr id="448" name="Google Shape;448;p12"/>
          <p:cNvSpPr txBox="1"/>
          <p:nvPr/>
        </p:nvSpPr>
        <p:spPr>
          <a:xfrm>
            <a:off x="2365040" y="1409699"/>
            <a:ext cx="471487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1"/>
            <a:r>
              <a:rPr lang="en-US" dirty="0">
                <a:solidFill>
                  <a:schemeClr val="bg1"/>
                </a:solidFill>
                <a:latin typeface="Raleway" pitchFamily="2" charset="0"/>
                <a:ea typeface="Lato"/>
                <a:cs typeface="Lato"/>
                <a:sym typeface="Lato"/>
              </a:rPr>
              <a:t>The answers on our research questions are positive – we can predict wind power- by </a:t>
            </a: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Date, Coordinates and air pressure 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  <a:ea typeface="Lato"/>
                <a:cs typeface="Lato"/>
                <a:sym typeface="Lato"/>
              </a:rPr>
              <a:t>parameters.</a:t>
            </a:r>
          </a:p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Raleway" pitchFamily="2" charset="0"/>
                <a:ea typeface="Lato"/>
                <a:cs typeface="Lato"/>
                <a:sym typeface="Lato"/>
              </a:rPr>
              <a:t>Also we can predict the probability of storm’s strength </a:t>
            </a:r>
            <a:endParaRPr dirty="0">
              <a:solidFill>
                <a:schemeClr val="bg1"/>
              </a:solidFill>
              <a:latin typeface="Raleway" pitchFamily="2" charset="0"/>
              <a:ea typeface="Lato"/>
              <a:cs typeface="Lato"/>
              <a:sym typeface="Lato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33E3D5A-6BDA-4A06-8F68-7D40E885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3" y="126107"/>
            <a:ext cx="2116931" cy="133366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500AED1-2E3D-4910-80E9-56C468FC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915" y="1747838"/>
            <a:ext cx="1943100" cy="2185988"/>
          </a:xfrm>
          <a:prstGeom prst="rect">
            <a:avLst/>
          </a:prstGeom>
        </p:spPr>
      </p:pic>
      <p:sp>
        <p:nvSpPr>
          <p:cNvPr id="6" name="Google Shape;143;p5">
            <a:extLst>
              <a:ext uri="{FF2B5EF4-FFF2-40B4-BE49-F238E27FC236}">
                <a16:creationId xmlns:a16="http://schemas.microsoft.com/office/drawing/2014/main" id="{844E3943-A2E8-48C8-AE70-D88202011C37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44;p5">
            <a:extLst>
              <a:ext uri="{FF2B5EF4-FFF2-40B4-BE49-F238E27FC236}">
                <a16:creationId xmlns:a16="http://schemas.microsoft.com/office/drawing/2014/main" id="{9C73F6CE-FAA2-4835-B19A-625B9A5107C5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45;p5">
            <a:extLst>
              <a:ext uri="{FF2B5EF4-FFF2-40B4-BE49-F238E27FC236}">
                <a16:creationId xmlns:a16="http://schemas.microsoft.com/office/drawing/2014/main" id="{43EE64C6-4840-4803-B9D4-3F1D0B093A68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6;p5">
            <a:extLst>
              <a:ext uri="{FF2B5EF4-FFF2-40B4-BE49-F238E27FC236}">
                <a16:creationId xmlns:a16="http://schemas.microsoft.com/office/drawing/2014/main" id="{B49FD627-B937-4D4F-8C05-B763CA0A59A3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CONCLUSIONS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0" name="Google Shape;147;p5">
            <a:extLst>
              <a:ext uri="{FF2B5EF4-FFF2-40B4-BE49-F238E27FC236}">
                <a16:creationId xmlns:a16="http://schemas.microsoft.com/office/drawing/2014/main" id="{E8B04283-66E9-4FEA-9617-78FFFD3A77FB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 txBox="1">
            <a:spLocks noGrp="1"/>
          </p:cNvSpPr>
          <p:nvPr>
            <p:ph type="ctrTitle" idx="4294967295"/>
          </p:nvPr>
        </p:nvSpPr>
        <p:spPr>
          <a:xfrm>
            <a:off x="2919475" y="400194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lang="en" sz="6000" b="0" i="0" u="none" strike="noStrike" cap="none" dirty="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sz="6000" b="0" i="0" u="none" strike="noStrike" cap="none" dirty="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subTitle" idx="4294967295"/>
          </p:nvPr>
        </p:nvSpPr>
        <p:spPr>
          <a:xfrm>
            <a:off x="2093325" y="1447363"/>
            <a:ext cx="5561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4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56" name="Google Shape;456;p1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1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230" y="3824149"/>
            <a:ext cx="694124" cy="6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11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86" y="3824149"/>
            <a:ext cx="694124" cy="6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1"/>
          <p:cNvSpPr txBox="1"/>
          <p:nvPr/>
        </p:nvSpPr>
        <p:spPr>
          <a:xfrm>
            <a:off x="2778925" y="4518275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E"/>
                </a:solidFill>
                <a:latin typeface="Raleway"/>
                <a:ea typeface="Raleway"/>
                <a:cs typeface="Raleway"/>
                <a:sym typeface="Raleway"/>
              </a:rPr>
              <a:t>Sapir Daga</a:t>
            </a:r>
            <a:endParaRPr b="1" dirty="0">
              <a:solidFill>
                <a:srgbClr val="FFFFF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11"/>
          <p:cNvSpPr txBox="1"/>
          <p:nvPr/>
        </p:nvSpPr>
        <p:spPr>
          <a:xfrm>
            <a:off x="4766507" y="4518275"/>
            <a:ext cx="169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Rotem Ben Tulila</a:t>
            </a:r>
            <a:endParaRPr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Google Shape;77;p1">
            <a:hlinkClick r:id="rId6"/>
            <a:extLst>
              <a:ext uri="{FF2B5EF4-FFF2-40B4-BE49-F238E27FC236}">
                <a16:creationId xmlns:a16="http://schemas.microsoft.com/office/drawing/2014/main" id="{C3CFCDEE-A875-4055-BDD7-E355ADB0B1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1825" y="2702518"/>
            <a:ext cx="666850" cy="6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C18899D-EC65-40DE-B895-4A6E20C272C7}"/>
              </a:ext>
            </a:extLst>
          </p:cNvPr>
          <p:cNvSpPr txBox="1"/>
          <p:nvPr/>
        </p:nvSpPr>
        <p:spPr>
          <a:xfrm>
            <a:off x="3679623" y="3396645"/>
            <a:ext cx="172164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8AFBC87-A128-4452-99FE-2C712693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72" y="75533"/>
            <a:ext cx="1814569" cy="4934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245B78B-0044-44C0-B9F7-614459193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550A215-8DC8-46A0-8292-F19A16A9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11" y="2230694"/>
            <a:ext cx="5269327" cy="271141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BC68871-0283-4DB7-ACEA-52E80B4E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4" y="1567158"/>
            <a:ext cx="3286525" cy="3286525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EEE12C39-787E-49A8-88A0-2D9F695E7519}"/>
              </a:ext>
            </a:extLst>
          </p:cNvPr>
          <p:cNvSpPr txBox="1">
            <a:spLocks/>
          </p:cNvSpPr>
          <p:nvPr/>
        </p:nvSpPr>
        <p:spPr>
          <a:xfrm>
            <a:off x="171875" y="-84094"/>
            <a:ext cx="5657587" cy="91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FACTS: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5C89107-BA58-499F-B9B0-CBF872DE3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64" y="57347"/>
            <a:ext cx="3550019" cy="21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4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ab7f87396_0_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" name="Google Shape;109;g10ab7f87396_0_0"/>
          <p:cNvSpPr/>
          <p:nvPr/>
        </p:nvSpPr>
        <p:spPr>
          <a:xfrm>
            <a:off x="486475" y="2577925"/>
            <a:ext cx="79941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0ab7f87396_0_0"/>
          <p:cNvSpPr/>
          <p:nvPr/>
        </p:nvSpPr>
        <p:spPr>
          <a:xfrm>
            <a:off x="416900" y="2493325"/>
            <a:ext cx="371700" cy="367500"/>
          </a:xfrm>
          <a:prstGeom prst="ellipse">
            <a:avLst/>
          </a:prstGeom>
          <a:solidFill>
            <a:srgbClr val="20124D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0ab7f87396_0_0"/>
          <p:cNvSpPr/>
          <p:nvPr/>
        </p:nvSpPr>
        <p:spPr>
          <a:xfrm>
            <a:off x="1926438" y="2493325"/>
            <a:ext cx="371700" cy="367500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0ab7f87396_0_0"/>
          <p:cNvSpPr/>
          <p:nvPr/>
        </p:nvSpPr>
        <p:spPr>
          <a:xfrm>
            <a:off x="3435963" y="2493325"/>
            <a:ext cx="371700" cy="367500"/>
          </a:xfrm>
          <a:prstGeom prst="ellipse">
            <a:avLst/>
          </a:prstGeom>
          <a:solidFill>
            <a:srgbClr val="20124D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0ab7f87396_0_0"/>
          <p:cNvSpPr/>
          <p:nvPr/>
        </p:nvSpPr>
        <p:spPr>
          <a:xfrm>
            <a:off x="5103538" y="2493325"/>
            <a:ext cx="371700" cy="367500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0ab7f87396_0_0"/>
          <p:cNvSpPr/>
          <p:nvPr/>
        </p:nvSpPr>
        <p:spPr>
          <a:xfrm>
            <a:off x="6645613" y="2493325"/>
            <a:ext cx="371700" cy="367500"/>
          </a:xfrm>
          <a:prstGeom prst="ellipse">
            <a:avLst/>
          </a:prstGeom>
          <a:solidFill>
            <a:srgbClr val="20124D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0ab7f87396_0_0"/>
          <p:cNvSpPr/>
          <p:nvPr/>
        </p:nvSpPr>
        <p:spPr>
          <a:xfrm>
            <a:off x="8280650" y="2493325"/>
            <a:ext cx="371700" cy="367500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0ab7f87396_0_0"/>
          <p:cNvSpPr txBox="1"/>
          <p:nvPr/>
        </p:nvSpPr>
        <p:spPr>
          <a:xfrm>
            <a:off x="7295550" y="3070900"/>
            <a:ext cx="194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1800" b="1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g10ab7f87396_0_0"/>
          <p:cNvSpPr txBox="1"/>
          <p:nvPr/>
        </p:nvSpPr>
        <p:spPr>
          <a:xfrm>
            <a:off x="4315600" y="2932300"/>
            <a:ext cx="194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          EDA &amp; VISUALIZATION</a:t>
            </a:r>
            <a:endParaRPr sz="1800" b="1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g10ab7f87396_0_0"/>
          <p:cNvSpPr txBox="1"/>
          <p:nvPr/>
        </p:nvSpPr>
        <p:spPr>
          <a:xfrm>
            <a:off x="5915888" y="1777525"/>
            <a:ext cx="17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MACHINE </a:t>
            </a:r>
            <a:endParaRPr sz="1800"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LEARNING</a:t>
            </a:r>
            <a:endParaRPr sz="1800"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g10ab7f87396_0_0"/>
          <p:cNvSpPr txBox="1"/>
          <p:nvPr/>
        </p:nvSpPr>
        <p:spPr>
          <a:xfrm>
            <a:off x="2766675" y="1777525"/>
            <a:ext cx="17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DATA CLEANING</a:t>
            </a:r>
            <a:endParaRPr sz="1800" b="1" dirty="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g10ab7f87396_0_0"/>
          <p:cNvSpPr txBox="1"/>
          <p:nvPr/>
        </p:nvSpPr>
        <p:spPr>
          <a:xfrm>
            <a:off x="-161112" y="1777525"/>
            <a:ext cx="17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RESEARCH QUESTION</a:t>
            </a:r>
            <a:endParaRPr sz="1800"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g10ab7f87396_0_0"/>
          <p:cNvSpPr txBox="1"/>
          <p:nvPr/>
        </p:nvSpPr>
        <p:spPr>
          <a:xfrm>
            <a:off x="1224038" y="3070900"/>
            <a:ext cx="17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800" b="1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1168788-3A05-402E-A5B7-4B696EB3C7B1}"/>
              </a:ext>
            </a:extLst>
          </p:cNvPr>
          <p:cNvSpPr txBox="1"/>
          <p:nvPr/>
        </p:nvSpPr>
        <p:spPr>
          <a:xfrm>
            <a:off x="107156" y="192882"/>
            <a:ext cx="602218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Stages Of Data Science </a:t>
            </a:r>
            <a:r>
              <a:rPr lang="en-US" sz="2800" b="1" dirty="0">
                <a:solidFill>
                  <a:schemeClr val="bg1"/>
                </a:solidFill>
                <a:latin typeface="Raleway" pitchFamily="2" charset="0"/>
                <a:cs typeface="Arial" panose="020B0604020202020204" pitchFamily="34" charset="0"/>
              </a:rPr>
              <a:t>Project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he-IL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186325" y="245750"/>
            <a:ext cx="5051700" cy="6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Research Questions : </a:t>
            </a:r>
            <a:endParaRPr sz="31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61546" y="792662"/>
            <a:ext cx="8170638" cy="24006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AutoNum type="arabicPeriod"/>
            </a:pPr>
            <a:r>
              <a:rPr lang="en" sz="24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 it possible to predict wind power of storm</a:t>
            </a:r>
            <a:r>
              <a:rPr lang="en-US" sz="24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AutoNum type="arabicPeriod"/>
            </a:pPr>
            <a:endParaRPr lang="en-US" sz="24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AutoNum type="arabicPeriod"/>
            </a:pPr>
            <a:r>
              <a:rPr lang="en-US" sz="24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 is possible to predict the probability of storm’s strength?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85C79C0-6457-4900-8448-2AA42F39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06" y="2413041"/>
            <a:ext cx="2745947" cy="1544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46875" y="136325"/>
            <a:ext cx="35586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 dirty="0">
                <a:solidFill>
                  <a:srgbClr val="104262"/>
                </a:solidFill>
              </a:rPr>
              <a:t>DATA SOURCE </a:t>
            </a:r>
            <a:endParaRPr b="1" dirty="0">
              <a:solidFill>
                <a:srgbClr val="104262"/>
              </a:solidFill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6875" y="780825"/>
            <a:ext cx="63030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Crawling from 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12" y="133067"/>
            <a:ext cx="4785126" cy="32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325" y="2774782"/>
            <a:ext cx="1693800" cy="174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rgbClr val="104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9E93800-72C6-463C-AFE2-8CC5CA275066}"/>
              </a:ext>
            </a:extLst>
          </p:cNvPr>
          <p:cNvSpPr txBox="1"/>
          <p:nvPr/>
        </p:nvSpPr>
        <p:spPr>
          <a:xfrm>
            <a:off x="88170" y="1902184"/>
            <a:ext cx="2934076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We used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 :</a:t>
            </a:r>
            <a:br>
              <a:rPr lang="en-US" b="1" dirty="0">
                <a:latin typeface="Raleway"/>
                <a:ea typeface="Raleway"/>
                <a:cs typeface="Raleway"/>
                <a:sym typeface="Raleway"/>
              </a:rPr>
            </a:br>
            <a:endParaRPr lang="en-US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‘Selenium’  library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to reach the dynamic tables and click links automatically.</a:t>
            </a:r>
            <a:br>
              <a:rPr lang="en-US" dirty="0">
                <a:latin typeface="Raleway"/>
                <a:ea typeface="Raleway"/>
                <a:cs typeface="Raleway"/>
                <a:sym typeface="Raleway"/>
              </a:rPr>
            </a:b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‘</a:t>
            </a:r>
            <a:r>
              <a:rPr lang="en-US" b="1" dirty="0" err="1">
                <a:latin typeface="Raleway"/>
                <a:ea typeface="Raleway"/>
                <a:cs typeface="Raleway"/>
                <a:sym typeface="Raleway"/>
              </a:rPr>
              <a:t>BeautifulSoup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’ library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 to crawl the relevant records of storms.</a:t>
            </a:r>
          </a:p>
          <a:p>
            <a:endParaRPr lang="he-IL" dirty="0"/>
          </a:p>
        </p:txBody>
      </p:sp>
      <p:pic>
        <p:nvPicPr>
          <p:cNvPr id="4" name="תמונה 3">
            <a:hlinkClick r:id="rId5"/>
            <a:extLst>
              <a:ext uri="{FF2B5EF4-FFF2-40B4-BE49-F238E27FC236}">
                <a16:creationId xmlns:a16="http://schemas.microsoft.com/office/drawing/2014/main" id="{80BBEEDA-312F-4B53-B584-DA398D75F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484" y="725825"/>
            <a:ext cx="2057687" cy="504895"/>
          </a:xfrm>
          <a:prstGeom prst="rect">
            <a:avLst/>
          </a:prstGeom>
        </p:spPr>
      </p:pic>
      <p:sp>
        <p:nvSpPr>
          <p:cNvPr id="14" name="Google Shape;289;g10ee990b1d4_0_22">
            <a:extLst>
              <a:ext uri="{FF2B5EF4-FFF2-40B4-BE49-F238E27FC236}">
                <a16:creationId xmlns:a16="http://schemas.microsoft.com/office/drawing/2014/main" id="{A1BBDF13-9CB3-415B-8C08-525089CCEEC1}"/>
              </a:ext>
            </a:extLst>
          </p:cNvPr>
          <p:cNvSpPr txBox="1"/>
          <p:nvPr/>
        </p:nvSpPr>
        <p:spPr>
          <a:xfrm>
            <a:off x="4018412" y="3363445"/>
            <a:ext cx="38583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lang="en-US" sz="1200" b="1" dirty="0">
                <a:latin typeface="Raleway"/>
                <a:ea typeface="Raleway"/>
                <a:cs typeface="Raleway"/>
                <a:sym typeface="Raleway"/>
              </a:rPr>
              <a:t>Crawling </a:t>
            </a:r>
            <a:r>
              <a:rPr lang="en" sz="1200" b="1" dirty="0">
                <a:latin typeface="Raleway"/>
                <a:ea typeface="Raleway"/>
                <a:cs typeface="Raleway"/>
                <a:sym typeface="Raleway"/>
              </a:rPr>
              <a:t>takes 8 hours.</a:t>
            </a: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0dbb258ee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371" y="2435899"/>
            <a:ext cx="3932267" cy="19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0dbb258eeb_0_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4" name="Google Shape;164;g10dbb258ee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3163"/>
            <a:ext cx="3609850" cy="26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dbb258eeb_0_3"/>
          <p:cNvSpPr txBox="1">
            <a:spLocks noGrp="1"/>
          </p:cNvSpPr>
          <p:nvPr>
            <p:ph type="title"/>
          </p:nvPr>
        </p:nvSpPr>
        <p:spPr>
          <a:xfrm>
            <a:off x="107725" y="151350"/>
            <a:ext cx="3558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solidFill>
                  <a:srgbClr val="104262"/>
                </a:solidFill>
              </a:rPr>
              <a:t>Crawling </a:t>
            </a:r>
            <a:endParaRPr b="1">
              <a:solidFill>
                <a:srgbClr val="104262"/>
              </a:solidFill>
            </a:endParaRPr>
          </a:p>
        </p:txBody>
      </p:sp>
      <p:sp>
        <p:nvSpPr>
          <p:cNvPr id="166" name="Google Shape;166;g10dbb258eeb_0_3"/>
          <p:cNvSpPr txBox="1"/>
          <p:nvPr/>
        </p:nvSpPr>
        <p:spPr>
          <a:xfrm>
            <a:off x="-119429" y="563736"/>
            <a:ext cx="7183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  We deal with ‘a’ tag without ‘href’ or pattern of the end of URL : </a:t>
            </a: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 -We used 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click()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method of 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Selenium library</a:t>
            </a:r>
            <a:br>
              <a:rPr lang="en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 -</a:t>
            </a: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find_element(By.XPATH)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method that find link contains the next storm’s name. </a:t>
            </a: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g10dbb258eeb_0_3"/>
          <p:cNvSpPr txBox="1"/>
          <p:nvPr/>
        </p:nvSpPr>
        <p:spPr>
          <a:xfrm>
            <a:off x="6739171" y="1557050"/>
            <a:ext cx="19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Next storm name</a:t>
            </a:r>
            <a:endParaRPr sz="1200" b="1" dirty="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g10dbb258eeb_0_3"/>
          <p:cNvSpPr/>
          <p:nvPr/>
        </p:nvSpPr>
        <p:spPr>
          <a:xfrm>
            <a:off x="107725" y="2466800"/>
            <a:ext cx="548700" cy="313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g10dbb258eeb_0_3"/>
          <p:cNvCxnSpPr>
            <a:cxnSpLocks/>
            <a:endCxn id="170" idx="0"/>
          </p:cNvCxnSpPr>
          <p:nvPr/>
        </p:nvCxnSpPr>
        <p:spPr>
          <a:xfrm>
            <a:off x="7599246" y="1833300"/>
            <a:ext cx="278704" cy="581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g10dbb258eeb_0_3"/>
          <p:cNvSpPr txBox="1"/>
          <p:nvPr/>
        </p:nvSpPr>
        <p:spPr>
          <a:xfrm>
            <a:off x="1278250" y="1693400"/>
            <a:ext cx="19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First storm of year</a:t>
            </a:r>
            <a:endParaRPr sz="1200" b="1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2" name="Google Shape;172;g10dbb258eeb_0_3"/>
          <p:cNvCxnSpPr>
            <a:cxnSpLocks/>
            <a:endCxn id="168" idx="7"/>
          </p:cNvCxnSpPr>
          <p:nvPr/>
        </p:nvCxnSpPr>
        <p:spPr>
          <a:xfrm flipH="1">
            <a:off x="576070" y="1978819"/>
            <a:ext cx="702180" cy="53389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g10dbb258eeb_0_3"/>
          <p:cNvCxnSpPr>
            <a:endCxn id="162" idx="1"/>
          </p:cNvCxnSpPr>
          <p:nvPr/>
        </p:nvCxnSpPr>
        <p:spPr>
          <a:xfrm>
            <a:off x="3627071" y="3433062"/>
            <a:ext cx="12093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g10dbb258eeb_0_3"/>
          <p:cNvSpPr/>
          <p:nvPr/>
        </p:nvSpPr>
        <p:spPr>
          <a:xfrm>
            <a:off x="7603600" y="2415000"/>
            <a:ext cx="548700" cy="313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3;p5">
            <a:extLst>
              <a:ext uri="{FF2B5EF4-FFF2-40B4-BE49-F238E27FC236}">
                <a16:creationId xmlns:a16="http://schemas.microsoft.com/office/drawing/2014/main" id="{11C3E587-81F6-489B-9897-4EE9F92F0531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144;p5">
            <a:extLst>
              <a:ext uri="{FF2B5EF4-FFF2-40B4-BE49-F238E27FC236}">
                <a16:creationId xmlns:a16="http://schemas.microsoft.com/office/drawing/2014/main" id="{597EC678-E0EA-471C-AE30-7D0D1C5B92A7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rgbClr val="104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145;p5">
            <a:extLst>
              <a:ext uri="{FF2B5EF4-FFF2-40B4-BE49-F238E27FC236}">
                <a16:creationId xmlns:a16="http://schemas.microsoft.com/office/drawing/2014/main" id="{53317F22-54F5-400F-879A-67D0AEEBFD80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46;p5">
            <a:extLst>
              <a:ext uri="{FF2B5EF4-FFF2-40B4-BE49-F238E27FC236}">
                <a16:creationId xmlns:a16="http://schemas.microsoft.com/office/drawing/2014/main" id="{ED933CB8-19AE-4471-A034-F0144189CDF8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3" name="Google Shape;147;p5">
            <a:extLst>
              <a:ext uri="{FF2B5EF4-FFF2-40B4-BE49-F238E27FC236}">
                <a16:creationId xmlns:a16="http://schemas.microsoft.com/office/drawing/2014/main" id="{1CB0723B-25B2-4B93-8768-C5159F8069FB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85;g10c0ca4e1b0_0_21">
            <a:extLst>
              <a:ext uri="{FF2B5EF4-FFF2-40B4-BE49-F238E27FC236}">
                <a16:creationId xmlns:a16="http://schemas.microsoft.com/office/drawing/2014/main" id="{20AE5295-5A10-4686-B772-678683063552}"/>
              </a:ext>
            </a:extLst>
          </p:cNvPr>
          <p:cNvSpPr txBox="1"/>
          <p:nvPr/>
        </p:nvSpPr>
        <p:spPr>
          <a:xfrm>
            <a:off x="0" y="1280615"/>
            <a:ext cx="7183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latin typeface="Raleway"/>
                <a:ea typeface="Raleway"/>
                <a:cs typeface="Raleway"/>
                <a:sym typeface="Raleway"/>
              </a:rPr>
            </a:b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c0ca4e1b0_0_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4" name="Google Shape;184;g10c0ca4e1b0_0_21"/>
          <p:cNvSpPr txBox="1">
            <a:spLocks noGrp="1"/>
          </p:cNvSpPr>
          <p:nvPr>
            <p:ph type="title"/>
          </p:nvPr>
        </p:nvSpPr>
        <p:spPr>
          <a:xfrm>
            <a:off x="128875" y="148400"/>
            <a:ext cx="35586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 dirty="0">
                <a:solidFill>
                  <a:srgbClr val="104262"/>
                </a:solidFill>
              </a:rPr>
              <a:t>Crawling </a:t>
            </a:r>
            <a:endParaRPr b="1" dirty="0">
              <a:solidFill>
                <a:srgbClr val="104262"/>
              </a:solidFill>
            </a:endParaRPr>
          </a:p>
        </p:txBody>
      </p:sp>
      <p:sp>
        <p:nvSpPr>
          <p:cNvPr id="11" name="Google Shape;143;p5">
            <a:extLst>
              <a:ext uri="{FF2B5EF4-FFF2-40B4-BE49-F238E27FC236}">
                <a16:creationId xmlns:a16="http://schemas.microsoft.com/office/drawing/2014/main" id="{6ACF76F3-E9A9-4853-9705-A399A2EEB577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44;p5">
            <a:extLst>
              <a:ext uri="{FF2B5EF4-FFF2-40B4-BE49-F238E27FC236}">
                <a16:creationId xmlns:a16="http://schemas.microsoft.com/office/drawing/2014/main" id="{C5BF2BE3-1EB7-43EA-809A-4F36E801FCFE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rgbClr val="104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Google Shape;145;p5">
            <a:extLst>
              <a:ext uri="{FF2B5EF4-FFF2-40B4-BE49-F238E27FC236}">
                <a16:creationId xmlns:a16="http://schemas.microsoft.com/office/drawing/2014/main" id="{92A0034A-E8EC-4B50-BAC2-C48846809C8E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6;p5">
            <a:extLst>
              <a:ext uri="{FF2B5EF4-FFF2-40B4-BE49-F238E27FC236}">
                <a16:creationId xmlns:a16="http://schemas.microsoft.com/office/drawing/2014/main" id="{79F24B01-FDAF-4134-BECF-87CD4FE4D971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5" name="Google Shape;147;p5">
            <a:extLst>
              <a:ext uri="{FF2B5EF4-FFF2-40B4-BE49-F238E27FC236}">
                <a16:creationId xmlns:a16="http://schemas.microsoft.com/office/drawing/2014/main" id="{20B74703-87D7-4824-AD8A-571FF5394467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96;g10da3354e9d_0_2">
            <a:extLst>
              <a:ext uri="{FF2B5EF4-FFF2-40B4-BE49-F238E27FC236}">
                <a16:creationId xmlns:a16="http://schemas.microsoft.com/office/drawing/2014/main" id="{1CAD87BD-18BC-4239-89B5-06BCE2A18B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3" y="2517552"/>
            <a:ext cx="1106154" cy="20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99;g10da3354e9d_0_2">
            <a:extLst>
              <a:ext uri="{FF2B5EF4-FFF2-40B4-BE49-F238E27FC236}">
                <a16:creationId xmlns:a16="http://schemas.microsoft.com/office/drawing/2014/main" id="{7690CDEE-E489-4624-91DD-F63D7780343D}"/>
              </a:ext>
            </a:extLst>
          </p:cNvPr>
          <p:cNvSpPr txBox="1"/>
          <p:nvPr/>
        </p:nvSpPr>
        <p:spPr>
          <a:xfrm>
            <a:off x="676677" y="2926861"/>
            <a:ext cx="88119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u="sng" dirty="0">
                <a:solidFill>
                  <a:srgbClr val="104262"/>
                </a:solidFill>
              </a:rPr>
              <a:t>Examples of URLS without pattern - </a:t>
            </a:r>
            <a:endParaRPr sz="900" b="1" u="sng" dirty="0">
              <a:solidFill>
                <a:srgbClr val="10426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https://www.wunderground.com/hurricane/archive/AL/2021/Hurricane-Ana/2021</a:t>
            </a:r>
            <a:r>
              <a:rPr lang="en" sz="900" b="1" u="sng" dirty="0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139N30302</a:t>
            </a:r>
            <a:endParaRPr sz="9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https://www.wunderground.com/hurricane/archive/AL/2021/Hurricane-Bill/2021</a:t>
            </a:r>
            <a:r>
              <a:rPr lang="en" sz="900" b="1" u="sng" dirty="0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165N31281</a:t>
            </a:r>
            <a:endParaRPr sz="9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https://www.wunderground.com/hurricane/archive/AL/2021/Hurricane-Claudette/2021</a:t>
            </a:r>
            <a:r>
              <a:rPr lang="en" sz="900" b="1" u="sng" dirty="0">
                <a:solidFill>
                  <a:srgbClr val="104262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166N20265</a:t>
            </a:r>
            <a:endParaRPr sz="900" b="1" dirty="0">
              <a:solidFill>
                <a:srgbClr val="10426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202;g10da3354e9d_0_2">
            <a:extLst>
              <a:ext uri="{FF2B5EF4-FFF2-40B4-BE49-F238E27FC236}">
                <a16:creationId xmlns:a16="http://schemas.microsoft.com/office/drawing/2014/main" id="{6325CAE9-1852-47D1-8742-55490DB1EA5F}"/>
              </a:ext>
            </a:extLst>
          </p:cNvPr>
          <p:cNvSpPr txBox="1"/>
          <p:nvPr/>
        </p:nvSpPr>
        <p:spPr>
          <a:xfrm>
            <a:off x="128875" y="472215"/>
            <a:ext cx="4614575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 dirty="0">
              <a:solidFill>
                <a:srgbClr val="073763"/>
              </a:solidFill>
              <a:latin typeface="Raleway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73763"/>
                </a:solidFill>
                <a:latin typeface="Raleway" pitchFamily="2" charset="0"/>
                <a:ea typeface="Lato"/>
                <a:cs typeface="Lato"/>
                <a:sym typeface="Raleway"/>
              </a:rPr>
              <a:t>We used sleep() to handle with huge amount of requests   to avoid time-out and the whole page will be loaded.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rgbClr val="073763"/>
              </a:solidFill>
              <a:latin typeface="Raleway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73763"/>
                </a:solidFill>
                <a:latin typeface="Raleway" pitchFamily="2" charset="0"/>
                <a:ea typeface="Lato"/>
                <a:cs typeface="Lato"/>
                <a:sym typeface="Lato"/>
              </a:rPr>
              <a:t>Also , When we pass between ‘NOT_NAMED’ storms the URL concat ‘Hurricane’ to the URL</a:t>
            </a:r>
            <a:endParaRPr sz="1300" dirty="0">
              <a:solidFill>
                <a:srgbClr val="073763"/>
              </a:solidFill>
              <a:latin typeface="Raleway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20" name="Google Shape;200;g10da3354e9d_0_2">
            <a:extLst>
              <a:ext uri="{FF2B5EF4-FFF2-40B4-BE49-F238E27FC236}">
                <a16:creationId xmlns:a16="http://schemas.microsoft.com/office/drawing/2014/main" id="{E03FF791-8CD9-4907-AF0E-6FCB276E5FB1}"/>
              </a:ext>
            </a:extLst>
          </p:cNvPr>
          <p:cNvSpPr/>
          <p:nvPr/>
        </p:nvSpPr>
        <p:spPr>
          <a:xfrm>
            <a:off x="3222139" y="3249660"/>
            <a:ext cx="2985269" cy="82679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1A851ED-A2AE-4538-9F09-625C77A23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010" y="108760"/>
            <a:ext cx="4126001" cy="293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0ab7f8739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" y="788925"/>
            <a:ext cx="4779251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0ab7f87396_0_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5" name="Google Shape;215;g10ab7f87396_0_36"/>
          <p:cNvSpPr txBox="1">
            <a:spLocks noGrp="1"/>
          </p:cNvSpPr>
          <p:nvPr>
            <p:ph type="title"/>
          </p:nvPr>
        </p:nvSpPr>
        <p:spPr>
          <a:xfrm>
            <a:off x="25625" y="112611"/>
            <a:ext cx="4907756" cy="41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 b="1" dirty="0">
                <a:solidFill>
                  <a:srgbClr val="104262"/>
                </a:solidFill>
              </a:rPr>
              <a:t>H</a:t>
            </a:r>
            <a:r>
              <a:rPr lang="en" sz="2000" b="1" dirty="0">
                <a:solidFill>
                  <a:srgbClr val="104262"/>
                </a:solidFill>
              </a:rPr>
              <a:t>andaling with NOT_NAMED storms</a:t>
            </a:r>
            <a:endParaRPr sz="2000" b="1" dirty="0">
              <a:solidFill>
                <a:srgbClr val="104262"/>
              </a:solidFill>
            </a:endParaRPr>
          </a:p>
        </p:txBody>
      </p:sp>
      <p:sp>
        <p:nvSpPr>
          <p:cNvPr id="216" name="Google Shape;216;g10ab7f87396_0_36"/>
          <p:cNvSpPr txBox="1"/>
          <p:nvPr/>
        </p:nvSpPr>
        <p:spPr>
          <a:xfrm>
            <a:off x="25625" y="3872325"/>
            <a:ext cx="8811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aleway"/>
                <a:ea typeface="Raleway"/>
                <a:cs typeface="Raleway"/>
                <a:sym typeface="Raleway"/>
              </a:rPr>
              <a:t>Tables that started with NOT_NAMED storms - had loop back to the current page - we decided to take data from storms names table. 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70C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g10ab7f87396_0_36"/>
          <p:cNvSpPr/>
          <p:nvPr/>
        </p:nvSpPr>
        <p:spPr>
          <a:xfrm>
            <a:off x="90400" y="1574000"/>
            <a:ext cx="756000" cy="31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g10ab7f87396_0_36"/>
          <p:cNvCxnSpPr/>
          <p:nvPr/>
        </p:nvCxnSpPr>
        <p:spPr>
          <a:xfrm rot="10800000" flipH="1">
            <a:off x="846400" y="1015850"/>
            <a:ext cx="4297200" cy="71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9" name="Google Shape;219;g10ab7f8739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849" y="1677176"/>
            <a:ext cx="4021224" cy="193693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g10ab7f87396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00" y="240375"/>
            <a:ext cx="3893475" cy="1079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Google Shape;143;p5">
            <a:extLst>
              <a:ext uri="{FF2B5EF4-FFF2-40B4-BE49-F238E27FC236}">
                <a16:creationId xmlns:a16="http://schemas.microsoft.com/office/drawing/2014/main" id="{1F79AA6A-FEB2-4661-9BAF-8B5005D0880C}"/>
              </a:ext>
            </a:extLst>
          </p:cNvPr>
          <p:cNvSpPr/>
          <p:nvPr/>
        </p:nvSpPr>
        <p:spPr>
          <a:xfrm>
            <a:off x="3472171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44;p5">
            <a:extLst>
              <a:ext uri="{FF2B5EF4-FFF2-40B4-BE49-F238E27FC236}">
                <a16:creationId xmlns:a16="http://schemas.microsoft.com/office/drawing/2014/main" id="{3313A8B1-43EE-43E6-A5B3-4E43AF8E62DD}"/>
              </a:ext>
            </a:extLst>
          </p:cNvPr>
          <p:cNvSpPr/>
          <p:nvPr/>
        </p:nvSpPr>
        <p:spPr>
          <a:xfrm>
            <a:off x="46875" y="4696932"/>
            <a:ext cx="1837312" cy="320461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sz="12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47DF3FCB-B754-4004-B460-6009DD0327EC}"/>
              </a:ext>
            </a:extLst>
          </p:cNvPr>
          <p:cNvSpPr/>
          <p:nvPr/>
        </p:nvSpPr>
        <p:spPr>
          <a:xfrm>
            <a:off x="1759523" y="4696932"/>
            <a:ext cx="1837312" cy="320461"/>
          </a:xfrm>
          <a:prstGeom prst="chevron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3FC793CA-22CF-4CBE-A2A1-0CA848D9BDEF}"/>
              </a:ext>
            </a:extLst>
          </p:cNvPr>
          <p:cNvSpPr/>
          <p:nvPr/>
        </p:nvSpPr>
        <p:spPr>
          <a:xfrm>
            <a:off x="6684134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CONCLUSIONS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9" name="Google Shape;147;p5">
            <a:extLst>
              <a:ext uri="{FF2B5EF4-FFF2-40B4-BE49-F238E27FC236}">
                <a16:creationId xmlns:a16="http://schemas.microsoft.com/office/drawing/2014/main" id="{DB83981C-094F-47F7-AF4B-6EB8E04C794E}"/>
              </a:ext>
            </a:extLst>
          </p:cNvPr>
          <p:cNvSpPr/>
          <p:nvPr/>
        </p:nvSpPr>
        <p:spPr>
          <a:xfrm>
            <a:off x="5184819" y="4699591"/>
            <a:ext cx="1635404" cy="31780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918</Words>
  <Application>Microsoft Office PowerPoint</Application>
  <PresentationFormat>‫הצגה על המסך (16:9)</PresentationFormat>
  <Paragraphs>199</Paragraphs>
  <Slides>23</Slides>
  <Notes>21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7" baseType="lpstr">
      <vt:lpstr>Arial</vt:lpstr>
      <vt:lpstr>Lato</vt:lpstr>
      <vt:lpstr>Raleway</vt:lpstr>
      <vt:lpstr>Antonio template</vt:lpstr>
      <vt:lpstr>STORMS OVER THE WORLD </vt:lpstr>
      <vt:lpstr>SOME FACTS OF STORMS…</vt:lpstr>
      <vt:lpstr>מצגת של PowerPoint‏</vt:lpstr>
      <vt:lpstr>מצגת של PowerPoint‏</vt:lpstr>
      <vt:lpstr>מצגת של PowerPoint‏</vt:lpstr>
      <vt:lpstr>DATA SOURCE </vt:lpstr>
      <vt:lpstr>Crawling </vt:lpstr>
      <vt:lpstr>Crawling </vt:lpstr>
      <vt:lpstr>Handaling with NOT_NAMED storms</vt:lpstr>
      <vt:lpstr>Handling with Missing Values </vt:lpstr>
      <vt:lpstr>Handling with Missing Values</vt:lpstr>
      <vt:lpstr>מצגת של PowerPoint‏</vt:lpstr>
      <vt:lpstr>Our DataFrame</vt:lpstr>
      <vt:lpstr>מצגת של PowerPoint‏</vt:lpstr>
      <vt:lpstr>Visualization &amp; Exploring data</vt:lpstr>
      <vt:lpstr>Visualization &amp; Exploring data</vt:lpstr>
      <vt:lpstr>Visualization &amp; Exploring data</vt:lpstr>
      <vt:lpstr>Visualization &amp; Exploring data</vt:lpstr>
      <vt:lpstr> We used sklearn library to classification and regression models</vt:lpstr>
      <vt:lpstr>מצגת של PowerPoint‏</vt:lpstr>
      <vt:lpstr>For this case of Tropical Storm ANA we achieve accuracy of 0.98 !</vt:lpstr>
      <vt:lpstr>Conclusions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STORMS OVER THE WORLD</dc:title>
  <dc:creator>ספיר דגה</dc:creator>
  <cp:lastModifiedBy>ספיר דגה</cp:lastModifiedBy>
  <cp:revision>9</cp:revision>
  <dcterms:modified xsi:type="dcterms:W3CDTF">2022-01-25T17:50:31Z</dcterms:modified>
</cp:coreProperties>
</file>